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66" r:id="rId16"/>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4"/>
  </p:normalViewPr>
  <p:slideViewPr>
    <p:cSldViewPr snapToGrid="0" snapToObjects="1">
      <p:cViewPr varScale="1">
        <p:scale>
          <a:sx n="160" d="100"/>
          <a:sy n="160" d="100"/>
        </p:scale>
        <p:origin x="2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5" name="Shape 95"/>
          <p:cNvSpPr>
            <a:spLocks noGrp="1" noRot="1" noChangeAspect="1"/>
          </p:cNvSpPr>
          <p:nvPr>
            <p:ph type="sldImg"/>
          </p:nvPr>
        </p:nvSpPr>
        <p:spPr>
          <a:xfrm>
            <a:off x="1143000" y="685800"/>
            <a:ext cx="4572000" cy="3429000"/>
          </a:xfrm>
          <a:prstGeom prst="rect">
            <a:avLst/>
          </a:prstGeom>
        </p:spPr>
        <p:txBody>
          <a:bodyPr/>
          <a:lstStyle/>
          <a:p>
            <a:endParaRPr/>
          </a:p>
        </p:txBody>
      </p:sp>
      <p:sp>
        <p:nvSpPr>
          <p:cNvPr id="96" name="Shape 9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ransistion slide">
    <p:spTree>
      <p:nvGrpSpPr>
        <p:cNvPr id="1" name=""/>
        <p:cNvGrpSpPr/>
        <p:nvPr/>
      </p:nvGrpSpPr>
      <p:grpSpPr>
        <a:xfrm>
          <a:off x="0" y="0"/>
          <a:ext cx="0" cy="0"/>
          <a:chOff x="0" y="0"/>
          <a:chExt cx="0" cy="0"/>
        </a:xfrm>
      </p:grpSpPr>
      <p:sp>
        <p:nvSpPr>
          <p:cNvPr id="14" name="Title Text"/>
          <p:cNvSpPr txBox="1">
            <a:spLocks noGrp="1"/>
          </p:cNvSpPr>
          <p:nvPr>
            <p:ph type="title"/>
          </p:nvPr>
        </p:nvSpPr>
        <p:spPr>
          <a:xfrm>
            <a:off x="685800" y="1597819"/>
            <a:ext cx="7772400" cy="1102520"/>
          </a:xfrm>
          <a:prstGeom prst="rect">
            <a:avLst/>
          </a:prstGeom>
        </p:spPr>
        <p:txBody>
          <a:bodyPr anchor="ctr"/>
          <a:lstStyle>
            <a:lvl1pPr algn="ctr">
              <a:defRPr sz="4400">
                <a:solidFill>
                  <a:srgbClr val="000000"/>
                </a:solidFill>
                <a:latin typeface="+mj-lt"/>
                <a:ea typeface="+mj-ea"/>
                <a:cs typeface="+mj-cs"/>
                <a:sym typeface="Calibri"/>
              </a:defRPr>
            </a:lvl1pPr>
          </a:lstStyle>
          <a:p>
            <a:r>
              <a:t>Title Text</a:t>
            </a:r>
          </a:p>
        </p:txBody>
      </p:sp>
      <p:sp>
        <p:nvSpPr>
          <p:cNvPr id="15" name="Body Level One…"/>
          <p:cNvSpPr txBox="1">
            <a:spLocks noGrp="1"/>
          </p:cNvSpPr>
          <p:nvPr>
            <p:ph type="body" sz="quarter" idx="1"/>
          </p:nvPr>
        </p:nvSpPr>
        <p:spPr>
          <a:xfrm>
            <a:off x="1371600" y="2914650"/>
            <a:ext cx="6400800" cy="1314450"/>
          </a:xfrm>
          <a:prstGeom prst="rect">
            <a:avLst/>
          </a:prstGeom>
        </p:spPr>
        <p:txBody>
          <a:bodyPr/>
          <a:lstStyle>
            <a:lvl1pPr marL="0" indent="0" algn="ctr">
              <a:buSzTx/>
              <a:buFontTx/>
              <a:buNone/>
              <a:defRPr>
                <a:solidFill>
                  <a:srgbClr val="888888"/>
                </a:solidFill>
                <a:latin typeface="+mj-lt"/>
                <a:ea typeface="+mj-ea"/>
                <a:cs typeface="+mj-cs"/>
                <a:sym typeface="Calibri"/>
              </a:defRPr>
            </a:lvl1pPr>
            <a:lvl2pPr marL="0" indent="457200" algn="ctr">
              <a:buSzTx/>
              <a:buFontTx/>
              <a:buNone/>
              <a:defRPr>
                <a:solidFill>
                  <a:srgbClr val="888888"/>
                </a:solidFill>
                <a:latin typeface="+mj-lt"/>
                <a:ea typeface="+mj-ea"/>
                <a:cs typeface="+mj-cs"/>
                <a:sym typeface="Calibri"/>
              </a:defRPr>
            </a:lvl2pPr>
            <a:lvl3pPr marL="0" indent="914400" algn="ctr">
              <a:buSzTx/>
              <a:buFontTx/>
              <a:buNone/>
              <a:defRPr>
                <a:solidFill>
                  <a:srgbClr val="888888"/>
                </a:solidFill>
                <a:latin typeface="+mj-lt"/>
                <a:ea typeface="+mj-ea"/>
                <a:cs typeface="+mj-cs"/>
                <a:sym typeface="Calibri"/>
              </a:defRPr>
            </a:lvl3pPr>
            <a:lvl4pPr marL="0" indent="1371600" algn="ctr">
              <a:buSzTx/>
              <a:buFontTx/>
              <a:buNone/>
              <a:defRPr>
                <a:solidFill>
                  <a:srgbClr val="888888"/>
                </a:solidFill>
                <a:latin typeface="+mj-lt"/>
                <a:ea typeface="+mj-ea"/>
                <a:cs typeface="+mj-cs"/>
                <a:sym typeface="Calibri"/>
              </a:defRPr>
            </a:lvl4pPr>
            <a:lvl5pPr marL="0" indent="1828800" algn="ctr">
              <a:buSzTx/>
              <a:buFontTx/>
              <a:buNone/>
              <a:defRPr>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6" name="Rectangle 6"/>
          <p:cNvSpPr/>
          <p:nvPr/>
        </p:nvSpPr>
        <p:spPr>
          <a:xfrm>
            <a:off x="0" y="0"/>
            <a:ext cx="9144000" cy="5143500"/>
          </a:xfrm>
          <a:prstGeom prst="rect">
            <a:avLst/>
          </a:prstGeom>
          <a:solidFill>
            <a:srgbClr val="003592"/>
          </a:solidFill>
          <a:ln w="12700">
            <a:miter lim="400000"/>
          </a:ln>
        </p:spPr>
        <p:txBody>
          <a:bodyPr lIns="45719" rIns="45719" anchor="ctr"/>
          <a:lstStyle/>
          <a:p>
            <a:pPr algn="ctr">
              <a:defRPr>
                <a:solidFill>
                  <a:srgbClr val="FFFFFF"/>
                </a:solidFill>
              </a:defRPr>
            </a:pPr>
            <a:endParaRPr/>
          </a:p>
        </p:txBody>
      </p:sp>
      <p:sp>
        <p:nvSpPr>
          <p:cNvPr id="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4" name="Title Text"/>
          <p:cNvSpPr txBox="1">
            <a:spLocks noGrp="1"/>
          </p:cNvSpPr>
          <p:nvPr>
            <p:ph type="title"/>
          </p:nvPr>
        </p:nvSpPr>
        <p:spPr>
          <a:prstGeom prst="rect">
            <a:avLst/>
          </a:prstGeom>
        </p:spPr>
        <p:txBody>
          <a:bodyPr/>
          <a:lstStyle/>
          <a:p>
            <a:r>
              <a:t>Title Text</a:t>
            </a:r>
          </a:p>
        </p:txBody>
      </p:sp>
      <p:sp>
        <p:nvSpPr>
          <p:cNvPr id="2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pic>
        <p:nvPicPr>
          <p:cNvPr id="33" name="Picture 2" descr="Picture 2"/>
          <p:cNvPicPr>
            <a:picLocks noChangeAspect="1"/>
          </p:cNvPicPr>
          <p:nvPr/>
        </p:nvPicPr>
        <p:blipFill>
          <a:blip r:embed="rId2"/>
          <a:stretch>
            <a:fillRect/>
          </a:stretch>
        </p:blipFill>
        <p:spPr>
          <a:xfrm>
            <a:off x="0" y="0"/>
            <a:ext cx="9144000" cy="5143500"/>
          </a:xfrm>
          <a:prstGeom prst="rect">
            <a:avLst/>
          </a:prstGeom>
          <a:ln w="12700">
            <a:miter lim="400000"/>
          </a:ln>
        </p:spPr>
      </p:pic>
      <p:sp>
        <p:nvSpPr>
          <p:cNvPr id="34" name="Rectangle 6"/>
          <p:cNvSpPr/>
          <p:nvPr/>
        </p:nvSpPr>
        <p:spPr>
          <a:xfrm>
            <a:off x="0" y="0"/>
            <a:ext cx="9144000" cy="5143500"/>
          </a:xfrm>
          <a:prstGeom prst="rect">
            <a:avLst/>
          </a:prstGeom>
          <a:solidFill>
            <a:srgbClr val="003592">
              <a:alpha val="74902"/>
            </a:srgbClr>
          </a:solidFill>
          <a:ln w="12700">
            <a:miter lim="400000"/>
          </a:ln>
        </p:spPr>
        <p:txBody>
          <a:bodyPr lIns="45719" rIns="45719" anchor="ctr"/>
          <a:lstStyle/>
          <a:p>
            <a:pPr algn="ctr">
              <a:defRPr>
                <a:solidFill>
                  <a:srgbClr val="FFFFFF"/>
                </a:solidFill>
              </a:defRPr>
            </a:pPr>
            <a:endParaRPr/>
          </a:p>
        </p:txBody>
      </p:sp>
      <p:sp>
        <p:nvSpPr>
          <p:cNvPr id="35" name="Slide Number"/>
          <p:cNvSpPr txBox="1">
            <a:spLocks noGrp="1"/>
          </p:cNvSpPr>
          <p:nvPr>
            <p:ph type="sldNum" sz="quarter" idx="2"/>
          </p:nvPr>
        </p:nvSpPr>
        <p:spPr>
          <a:xfrm>
            <a:off x="4419600" y="4627562"/>
            <a:ext cx="2133600" cy="2794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457200" y="205978"/>
            <a:ext cx="8229600" cy="857251"/>
          </a:xfrm>
          <a:prstGeom prst="rect">
            <a:avLst/>
          </a:prstGeom>
        </p:spPr>
        <p:txBody>
          <a:bodyPr anchor="ctr"/>
          <a:lstStyle>
            <a:lvl1pPr algn="ctr">
              <a:defRPr sz="4400">
                <a:solidFill>
                  <a:srgbClr val="000000"/>
                </a:solidFill>
                <a:latin typeface="+mj-lt"/>
                <a:ea typeface="+mj-ea"/>
                <a:cs typeface="+mj-cs"/>
                <a:sym typeface="Calibri"/>
              </a:defRPr>
            </a:lvl1pPr>
          </a:lstStyle>
          <a:p>
            <a:r>
              <a:t>Title Text</a:t>
            </a:r>
          </a:p>
        </p:txBody>
      </p:sp>
      <p:sp>
        <p:nvSpPr>
          <p:cNvPr id="43" name="Body Level One…"/>
          <p:cNvSpPr txBox="1">
            <a:spLocks noGrp="1"/>
          </p:cNvSpPr>
          <p:nvPr>
            <p:ph type="body" sz="half" idx="1"/>
          </p:nvPr>
        </p:nvSpPr>
        <p:spPr>
          <a:xfrm>
            <a:off x="457200" y="900112"/>
            <a:ext cx="4038600" cy="2545558"/>
          </a:xfrm>
          <a:prstGeom prst="rect">
            <a:avLst/>
          </a:prstGeom>
        </p:spPr>
        <p:txBody>
          <a:bodyPr/>
          <a:lstStyle>
            <a:lvl1pPr>
              <a:spcBef>
                <a:spcPts val="600"/>
              </a:spcBef>
              <a:defRPr sz="2800">
                <a:solidFill>
                  <a:srgbClr val="000000"/>
                </a:solidFill>
                <a:latin typeface="+mj-lt"/>
                <a:ea typeface="+mj-ea"/>
                <a:cs typeface="+mj-cs"/>
                <a:sym typeface="Calibri"/>
              </a:defRPr>
            </a:lvl1pPr>
            <a:lvl2pPr marL="790575" indent="-333375">
              <a:spcBef>
                <a:spcPts val="600"/>
              </a:spcBef>
              <a:defRPr sz="2800">
                <a:solidFill>
                  <a:srgbClr val="000000"/>
                </a:solidFill>
                <a:latin typeface="+mj-lt"/>
                <a:ea typeface="+mj-ea"/>
                <a:cs typeface="+mj-cs"/>
                <a:sym typeface="Calibri"/>
              </a:defRPr>
            </a:lvl2pPr>
            <a:lvl3pPr marL="1234439" indent="-320039">
              <a:spcBef>
                <a:spcPts val="600"/>
              </a:spcBef>
              <a:defRPr sz="2800">
                <a:solidFill>
                  <a:srgbClr val="000000"/>
                </a:solidFill>
                <a:latin typeface="+mj-lt"/>
                <a:ea typeface="+mj-ea"/>
                <a:cs typeface="+mj-cs"/>
                <a:sym typeface="Calibri"/>
              </a:defRPr>
            </a:lvl3pPr>
            <a:lvl4pPr marL="1727200" indent="-355600">
              <a:spcBef>
                <a:spcPts val="600"/>
              </a:spcBef>
              <a:defRPr sz="2800">
                <a:solidFill>
                  <a:srgbClr val="000000"/>
                </a:solidFill>
                <a:latin typeface="+mj-lt"/>
                <a:ea typeface="+mj-ea"/>
                <a:cs typeface="+mj-cs"/>
                <a:sym typeface="Calibri"/>
              </a:defRPr>
            </a:lvl4pPr>
            <a:lvl5pPr marL="2184400" indent="-355600">
              <a:spcBef>
                <a:spcPts val="600"/>
              </a:spcBef>
              <a:defRPr sz="2800">
                <a:solidFill>
                  <a:srgbClr val="000000"/>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1" name="Title Text"/>
          <p:cNvSpPr txBox="1">
            <a:spLocks noGrp="1"/>
          </p:cNvSpPr>
          <p:nvPr>
            <p:ph type="title"/>
          </p:nvPr>
        </p:nvSpPr>
        <p:spPr>
          <a:xfrm>
            <a:off x="457200" y="205978"/>
            <a:ext cx="8229600" cy="857251"/>
          </a:xfrm>
          <a:prstGeom prst="rect">
            <a:avLst/>
          </a:prstGeom>
        </p:spPr>
        <p:txBody>
          <a:bodyPr anchor="ctr"/>
          <a:lstStyle>
            <a:lvl1pPr algn="ctr">
              <a:defRPr sz="4400">
                <a:solidFill>
                  <a:srgbClr val="000000"/>
                </a:solidFill>
                <a:latin typeface="+mj-lt"/>
                <a:ea typeface="+mj-ea"/>
                <a:cs typeface="+mj-cs"/>
                <a:sym typeface="Calibri"/>
              </a:defRPr>
            </a:lvl1pPr>
          </a:lstStyle>
          <a:p>
            <a:r>
              <a:t>Title Text</a:t>
            </a:r>
          </a:p>
        </p:txBody>
      </p:sp>
      <p:sp>
        <p:nvSpPr>
          <p:cNvPr id="52" name="Body Level One…"/>
          <p:cNvSpPr txBox="1">
            <a:spLocks noGrp="1"/>
          </p:cNvSpPr>
          <p:nvPr>
            <p:ph type="body" sz="quarter" idx="1"/>
          </p:nvPr>
        </p:nvSpPr>
        <p:spPr>
          <a:xfrm>
            <a:off x="457200" y="1151334"/>
            <a:ext cx="4040188" cy="479823"/>
          </a:xfrm>
          <a:prstGeom prst="rect">
            <a:avLst/>
          </a:prstGeom>
        </p:spPr>
        <p:txBody>
          <a:bodyPr anchor="b"/>
          <a:lstStyle>
            <a:lvl1pPr marL="0" indent="0">
              <a:spcBef>
                <a:spcPts val="500"/>
              </a:spcBef>
              <a:buSzTx/>
              <a:buFontTx/>
              <a:buNone/>
              <a:defRPr sz="2400" b="1">
                <a:solidFill>
                  <a:srgbClr val="000000"/>
                </a:solidFill>
                <a:latin typeface="+mj-lt"/>
                <a:ea typeface="+mj-ea"/>
                <a:cs typeface="+mj-cs"/>
                <a:sym typeface="Calibri"/>
              </a:defRPr>
            </a:lvl1pPr>
            <a:lvl2pPr marL="0" indent="457200">
              <a:spcBef>
                <a:spcPts val="500"/>
              </a:spcBef>
              <a:buSzTx/>
              <a:buFontTx/>
              <a:buNone/>
              <a:defRPr sz="2400" b="1">
                <a:solidFill>
                  <a:srgbClr val="000000"/>
                </a:solidFill>
                <a:latin typeface="+mj-lt"/>
                <a:ea typeface="+mj-ea"/>
                <a:cs typeface="+mj-cs"/>
                <a:sym typeface="Calibri"/>
              </a:defRPr>
            </a:lvl2pPr>
            <a:lvl3pPr marL="0" indent="914400">
              <a:spcBef>
                <a:spcPts val="500"/>
              </a:spcBef>
              <a:buSzTx/>
              <a:buFontTx/>
              <a:buNone/>
              <a:defRPr sz="2400" b="1">
                <a:solidFill>
                  <a:srgbClr val="000000"/>
                </a:solidFill>
                <a:latin typeface="+mj-lt"/>
                <a:ea typeface="+mj-ea"/>
                <a:cs typeface="+mj-cs"/>
                <a:sym typeface="Calibri"/>
              </a:defRPr>
            </a:lvl3pPr>
            <a:lvl4pPr marL="0" indent="1371600">
              <a:spcBef>
                <a:spcPts val="500"/>
              </a:spcBef>
              <a:buSzTx/>
              <a:buFontTx/>
              <a:buNone/>
              <a:defRPr sz="2400" b="1">
                <a:solidFill>
                  <a:srgbClr val="000000"/>
                </a:solidFill>
                <a:latin typeface="+mj-lt"/>
                <a:ea typeface="+mj-ea"/>
                <a:cs typeface="+mj-cs"/>
                <a:sym typeface="Calibri"/>
              </a:defRPr>
            </a:lvl4pPr>
            <a:lvl5pPr marL="0" indent="1828800">
              <a:spcBef>
                <a:spcPts val="500"/>
              </a:spcBef>
              <a:buSzTx/>
              <a:buFontTx/>
              <a:buNone/>
              <a:defRPr sz="2400" b="1">
                <a:solidFill>
                  <a:srgbClr val="000000"/>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53" name="Text Placeholder 4"/>
          <p:cNvSpPr>
            <a:spLocks noGrp="1"/>
          </p:cNvSpPr>
          <p:nvPr>
            <p:ph type="body" sz="quarter" idx="21"/>
          </p:nvPr>
        </p:nvSpPr>
        <p:spPr>
          <a:xfrm>
            <a:off x="4645026" y="1151334"/>
            <a:ext cx="4041776" cy="479823"/>
          </a:xfrm>
          <a:prstGeom prst="rect">
            <a:avLst/>
          </a:prstGeom>
        </p:spPr>
        <p:txBody>
          <a:bodyPr anchor="b"/>
          <a:lstStyle/>
          <a:p>
            <a:pPr marL="0" indent="0">
              <a:spcBef>
                <a:spcPts val="500"/>
              </a:spcBef>
              <a:buSzTx/>
              <a:buFontTx/>
              <a:buNone/>
              <a:defRPr sz="2400" b="1">
                <a:solidFill>
                  <a:srgbClr val="000000"/>
                </a:solidFill>
                <a:latin typeface="+mj-lt"/>
                <a:ea typeface="+mj-ea"/>
                <a:cs typeface="+mj-cs"/>
                <a:sym typeface="Calibri"/>
              </a:defRPr>
            </a:pPr>
            <a:endParaRPr/>
          </a:p>
        </p:txBody>
      </p:sp>
      <p:sp>
        <p:nvSpPr>
          <p:cNvPr id="5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Only">
    <p:spTree>
      <p:nvGrpSpPr>
        <p:cNvPr id="1" name=""/>
        <p:cNvGrpSpPr/>
        <p:nvPr/>
      </p:nvGrpSpPr>
      <p:grpSpPr>
        <a:xfrm>
          <a:off x="0" y="0"/>
          <a:ext cx="0" cy="0"/>
          <a:chOff x="0" y="0"/>
          <a:chExt cx="0" cy="0"/>
        </a:xfrm>
      </p:grpSpPr>
      <p:sp>
        <p:nvSpPr>
          <p:cNvPr id="61" name="Title Text"/>
          <p:cNvSpPr txBox="1">
            <a:spLocks noGrp="1"/>
          </p:cNvSpPr>
          <p:nvPr>
            <p:ph type="title"/>
          </p:nvPr>
        </p:nvSpPr>
        <p:spPr>
          <a:xfrm>
            <a:off x="457200" y="205978"/>
            <a:ext cx="8229600" cy="857251"/>
          </a:xfrm>
          <a:prstGeom prst="rect">
            <a:avLst/>
          </a:prstGeom>
        </p:spPr>
        <p:txBody>
          <a:bodyPr anchor="ctr"/>
          <a:lstStyle>
            <a:lvl1pPr algn="ctr">
              <a:defRPr sz="4400">
                <a:solidFill>
                  <a:srgbClr val="000000"/>
                </a:solidFill>
                <a:latin typeface="+mj-lt"/>
                <a:ea typeface="+mj-ea"/>
                <a:cs typeface="+mj-cs"/>
                <a:sym typeface="Calibri"/>
              </a:defRPr>
            </a:lvl1pPr>
          </a:lstStyle>
          <a:p>
            <a:r>
              <a:t>Title Text</a:t>
            </a:r>
          </a:p>
        </p:txBody>
      </p:sp>
      <p:sp>
        <p:nvSpPr>
          <p:cNvPr id="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6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6" name="Title Text"/>
          <p:cNvSpPr txBox="1">
            <a:spLocks noGrp="1"/>
          </p:cNvSpPr>
          <p:nvPr>
            <p:ph type="title"/>
          </p:nvPr>
        </p:nvSpPr>
        <p:spPr>
          <a:xfrm>
            <a:off x="457201" y="204786"/>
            <a:ext cx="3008314" cy="871539"/>
          </a:xfrm>
          <a:prstGeom prst="rect">
            <a:avLst/>
          </a:prstGeom>
        </p:spPr>
        <p:txBody>
          <a:bodyPr anchor="b"/>
          <a:lstStyle>
            <a:lvl1pPr>
              <a:defRPr sz="2000" b="1">
                <a:solidFill>
                  <a:srgbClr val="000000"/>
                </a:solidFill>
                <a:latin typeface="+mj-lt"/>
                <a:ea typeface="+mj-ea"/>
                <a:cs typeface="+mj-cs"/>
                <a:sym typeface="Calibri"/>
              </a:defRPr>
            </a:lvl1pPr>
          </a:lstStyle>
          <a:p>
            <a:r>
              <a:t>Title Text</a:t>
            </a:r>
          </a:p>
        </p:txBody>
      </p:sp>
      <p:sp>
        <p:nvSpPr>
          <p:cNvPr id="77" name="Body Level One…"/>
          <p:cNvSpPr txBox="1">
            <a:spLocks noGrp="1"/>
          </p:cNvSpPr>
          <p:nvPr>
            <p:ph type="body" idx="1"/>
          </p:nvPr>
        </p:nvSpPr>
        <p:spPr>
          <a:xfrm>
            <a:off x="3575050" y="204788"/>
            <a:ext cx="5111750" cy="4389836"/>
          </a:xfrm>
          <a:prstGeom prst="rect">
            <a:avLst/>
          </a:prstGeom>
        </p:spPr>
        <p:txBody>
          <a:bodyPr/>
          <a:lstStyle>
            <a:lvl1pPr>
              <a:defRPr>
                <a:solidFill>
                  <a:srgbClr val="000000"/>
                </a:solidFill>
                <a:latin typeface="+mj-lt"/>
                <a:ea typeface="+mj-ea"/>
                <a:cs typeface="+mj-cs"/>
                <a:sym typeface="Calibri"/>
              </a:defRPr>
            </a:lvl1pPr>
            <a:lvl2pPr>
              <a:defRPr>
                <a:solidFill>
                  <a:srgbClr val="000000"/>
                </a:solidFill>
                <a:latin typeface="+mj-lt"/>
                <a:ea typeface="+mj-ea"/>
                <a:cs typeface="+mj-cs"/>
                <a:sym typeface="Calibri"/>
              </a:defRPr>
            </a:lvl2pPr>
            <a:lvl3pPr>
              <a:defRPr>
                <a:solidFill>
                  <a:srgbClr val="000000"/>
                </a:solidFill>
                <a:latin typeface="+mj-lt"/>
                <a:ea typeface="+mj-ea"/>
                <a:cs typeface="+mj-cs"/>
                <a:sym typeface="Calibri"/>
              </a:defRPr>
            </a:lvl3pPr>
            <a:lvl4pPr>
              <a:defRPr>
                <a:solidFill>
                  <a:srgbClr val="000000"/>
                </a:solidFill>
                <a:latin typeface="+mj-lt"/>
                <a:ea typeface="+mj-ea"/>
                <a:cs typeface="+mj-cs"/>
                <a:sym typeface="Calibri"/>
              </a:defRPr>
            </a:lvl4pPr>
            <a:lvl5pPr>
              <a:defRPr>
                <a:solidFill>
                  <a:srgbClr val="000000"/>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78" name="Text Placeholder 3"/>
          <p:cNvSpPr>
            <a:spLocks noGrp="1"/>
          </p:cNvSpPr>
          <p:nvPr>
            <p:ph type="body" sz="half" idx="21"/>
          </p:nvPr>
        </p:nvSpPr>
        <p:spPr>
          <a:xfrm>
            <a:off x="457200" y="1076326"/>
            <a:ext cx="3008315" cy="3518297"/>
          </a:xfrm>
          <a:prstGeom prst="rect">
            <a:avLst/>
          </a:prstGeom>
        </p:spPr>
        <p:txBody>
          <a:bodyPr/>
          <a:lstStyle/>
          <a:p>
            <a:pPr marL="0" indent="0">
              <a:spcBef>
                <a:spcPts val="300"/>
              </a:spcBef>
              <a:buSzTx/>
              <a:buFontTx/>
              <a:buNone/>
              <a:defRPr sz="1400">
                <a:solidFill>
                  <a:srgbClr val="000000"/>
                </a:solidFill>
                <a:latin typeface="+mj-lt"/>
                <a:ea typeface="+mj-ea"/>
                <a:cs typeface="+mj-cs"/>
                <a:sym typeface="Calibri"/>
              </a:defRPr>
            </a:pPr>
            <a:endParaRPr/>
          </a:p>
        </p:txBody>
      </p:sp>
      <p:sp>
        <p:nvSpPr>
          <p:cNvPr id="7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6" name="Title Text"/>
          <p:cNvSpPr txBox="1">
            <a:spLocks noGrp="1"/>
          </p:cNvSpPr>
          <p:nvPr>
            <p:ph type="title"/>
          </p:nvPr>
        </p:nvSpPr>
        <p:spPr>
          <a:xfrm>
            <a:off x="1792288" y="3600450"/>
            <a:ext cx="5486401" cy="425054"/>
          </a:xfrm>
          <a:prstGeom prst="rect">
            <a:avLst/>
          </a:prstGeom>
        </p:spPr>
        <p:txBody>
          <a:bodyPr anchor="b"/>
          <a:lstStyle>
            <a:lvl1pPr>
              <a:defRPr sz="2000" b="1">
                <a:solidFill>
                  <a:srgbClr val="000000"/>
                </a:solidFill>
                <a:latin typeface="+mj-lt"/>
                <a:ea typeface="+mj-ea"/>
                <a:cs typeface="+mj-cs"/>
                <a:sym typeface="Calibri"/>
              </a:defRPr>
            </a:lvl1pPr>
          </a:lstStyle>
          <a:p>
            <a:r>
              <a:t>Title Text</a:t>
            </a:r>
          </a:p>
        </p:txBody>
      </p:sp>
      <p:sp>
        <p:nvSpPr>
          <p:cNvPr id="87" name="Picture Placeholder 2"/>
          <p:cNvSpPr>
            <a:spLocks noGrp="1"/>
          </p:cNvSpPr>
          <p:nvPr>
            <p:ph type="pic" sz="half" idx="21"/>
          </p:nvPr>
        </p:nvSpPr>
        <p:spPr>
          <a:xfrm>
            <a:off x="1792288" y="459581"/>
            <a:ext cx="5486401" cy="3086101"/>
          </a:xfrm>
          <a:prstGeom prst="rect">
            <a:avLst/>
          </a:prstGeom>
        </p:spPr>
        <p:txBody>
          <a:bodyPr lIns="91439" rIns="91439">
            <a:noAutofit/>
          </a:bodyPr>
          <a:lstStyle/>
          <a:p>
            <a:endParaRPr/>
          </a:p>
        </p:txBody>
      </p:sp>
      <p:sp>
        <p:nvSpPr>
          <p:cNvPr id="88" name="Body Level One…"/>
          <p:cNvSpPr txBox="1">
            <a:spLocks noGrp="1"/>
          </p:cNvSpPr>
          <p:nvPr>
            <p:ph type="body" sz="quarter" idx="1"/>
          </p:nvPr>
        </p:nvSpPr>
        <p:spPr>
          <a:xfrm>
            <a:off x="1792288" y="4025503"/>
            <a:ext cx="5486401" cy="603648"/>
          </a:xfrm>
          <a:prstGeom prst="rect">
            <a:avLst/>
          </a:prstGeom>
        </p:spPr>
        <p:txBody>
          <a:bodyPr/>
          <a:lstStyle>
            <a:lvl1pPr marL="0" indent="0">
              <a:spcBef>
                <a:spcPts val="300"/>
              </a:spcBef>
              <a:buSzTx/>
              <a:buFontTx/>
              <a:buNone/>
              <a:defRPr sz="1400">
                <a:solidFill>
                  <a:srgbClr val="000000"/>
                </a:solidFill>
                <a:latin typeface="+mj-lt"/>
                <a:ea typeface="+mj-ea"/>
                <a:cs typeface="+mj-cs"/>
                <a:sym typeface="Calibri"/>
              </a:defRPr>
            </a:lvl1pPr>
            <a:lvl2pPr marL="0" indent="457200">
              <a:spcBef>
                <a:spcPts val="300"/>
              </a:spcBef>
              <a:buSzTx/>
              <a:buFontTx/>
              <a:buNone/>
              <a:defRPr sz="1400">
                <a:solidFill>
                  <a:srgbClr val="000000"/>
                </a:solidFill>
                <a:latin typeface="+mj-lt"/>
                <a:ea typeface="+mj-ea"/>
                <a:cs typeface="+mj-cs"/>
                <a:sym typeface="Calibri"/>
              </a:defRPr>
            </a:lvl2pPr>
            <a:lvl3pPr marL="0" indent="914400">
              <a:spcBef>
                <a:spcPts val="300"/>
              </a:spcBef>
              <a:buSzTx/>
              <a:buFontTx/>
              <a:buNone/>
              <a:defRPr sz="1400">
                <a:solidFill>
                  <a:srgbClr val="000000"/>
                </a:solidFill>
                <a:latin typeface="+mj-lt"/>
                <a:ea typeface="+mj-ea"/>
                <a:cs typeface="+mj-cs"/>
                <a:sym typeface="Calibri"/>
              </a:defRPr>
            </a:lvl3pPr>
            <a:lvl4pPr marL="0" indent="1371600">
              <a:spcBef>
                <a:spcPts val="300"/>
              </a:spcBef>
              <a:buSzTx/>
              <a:buFontTx/>
              <a:buNone/>
              <a:defRPr sz="1400">
                <a:solidFill>
                  <a:srgbClr val="000000"/>
                </a:solidFill>
                <a:latin typeface="+mj-lt"/>
                <a:ea typeface="+mj-ea"/>
                <a:cs typeface="+mj-cs"/>
                <a:sym typeface="Calibri"/>
              </a:defRPr>
            </a:lvl4pPr>
            <a:lvl5pPr marL="0" indent="1828800">
              <a:spcBef>
                <a:spcPts val="300"/>
              </a:spcBef>
              <a:buSzTx/>
              <a:buFontTx/>
              <a:buNone/>
              <a:defRPr sz="1400">
                <a:solidFill>
                  <a:srgbClr val="000000"/>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205978"/>
            <a:ext cx="8229600" cy="6131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Title Text</a:t>
            </a:r>
          </a:p>
        </p:txBody>
      </p:sp>
      <p:sp>
        <p:nvSpPr>
          <p:cNvPr id="3" name="Body Level One…"/>
          <p:cNvSpPr txBox="1">
            <a:spLocks noGrp="1"/>
          </p:cNvSpPr>
          <p:nvPr>
            <p:ph type="body" idx="1"/>
          </p:nvPr>
        </p:nvSpPr>
        <p:spPr>
          <a:xfrm>
            <a:off x="457200" y="994658"/>
            <a:ext cx="8229600" cy="33944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Rectangle 7"/>
          <p:cNvSpPr/>
          <p:nvPr/>
        </p:nvSpPr>
        <p:spPr>
          <a:xfrm>
            <a:off x="0" y="262154"/>
            <a:ext cx="457200" cy="457201"/>
          </a:xfrm>
          <a:prstGeom prst="rect">
            <a:avLst/>
          </a:prstGeom>
          <a:solidFill>
            <a:srgbClr val="003592"/>
          </a:solidFill>
          <a:ln w="12700">
            <a:miter lim="400000"/>
          </a:ln>
        </p:spPr>
        <p:txBody>
          <a:bodyPr lIns="45719" rIns="45719" anchor="ctr"/>
          <a:lstStyle/>
          <a:p>
            <a:pPr algn="ctr">
              <a:defRPr>
                <a:solidFill>
                  <a:srgbClr val="FFFFFF"/>
                </a:solidFill>
              </a:defRPr>
            </a:pPr>
            <a:endParaRPr/>
          </a:p>
        </p:txBody>
      </p:sp>
      <p:sp>
        <p:nvSpPr>
          <p:cNvPr id="5" name="Rectangle 8"/>
          <p:cNvSpPr/>
          <p:nvPr/>
        </p:nvSpPr>
        <p:spPr>
          <a:xfrm>
            <a:off x="0" y="4857750"/>
            <a:ext cx="9144000" cy="285750"/>
          </a:xfrm>
          <a:prstGeom prst="rect">
            <a:avLst/>
          </a:prstGeom>
          <a:solidFill>
            <a:srgbClr val="003592"/>
          </a:solidFill>
          <a:ln w="12700">
            <a:miter lim="400000"/>
          </a:ln>
        </p:spPr>
        <p:txBody>
          <a:bodyPr lIns="45719" rIns="45719" anchor="ctr"/>
          <a:lstStyle/>
          <a:p>
            <a:pPr algn="ctr">
              <a:defRPr>
                <a:solidFill>
                  <a:srgbClr val="FFFFFF"/>
                </a:solidFill>
              </a:defRPr>
            </a:pPr>
            <a:endParaRPr/>
          </a:p>
        </p:txBody>
      </p:sp>
      <p:pic>
        <p:nvPicPr>
          <p:cNvPr id="6" name="Picture 2" descr="Picture 2"/>
          <p:cNvPicPr>
            <a:picLocks noChangeAspect="1"/>
          </p:cNvPicPr>
          <p:nvPr/>
        </p:nvPicPr>
        <p:blipFill>
          <a:blip r:embed="rId11"/>
          <a:stretch>
            <a:fillRect/>
          </a:stretch>
        </p:blipFill>
        <p:spPr>
          <a:xfrm>
            <a:off x="8305313" y="4924576"/>
            <a:ext cx="381001" cy="153298"/>
          </a:xfrm>
          <a:prstGeom prst="rect">
            <a:avLst/>
          </a:prstGeom>
          <a:ln w="12700">
            <a:miter lim="400000"/>
          </a:ln>
        </p:spPr>
      </p:pic>
      <p:sp>
        <p:nvSpPr>
          <p:cNvPr id="7" name="Slide Number"/>
          <p:cNvSpPr txBox="1">
            <a:spLocks noGrp="1"/>
          </p:cNvSpPr>
          <p:nvPr>
            <p:ph type="sldNum" sz="quarter" idx="2"/>
          </p:nvPr>
        </p:nvSpPr>
        <p:spPr>
          <a:xfrm>
            <a:off x="8428176" y="4780032"/>
            <a:ext cx="258624" cy="248306"/>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3592"/>
          </a:solidFill>
          <a:uFillTx/>
          <a:latin typeface="Work Sans SemiBold"/>
          <a:ea typeface="Work Sans SemiBold"/>
          <a:cs typeface="Work Sans SemiBold"/>
          <a:sym typeface="Work Sans SemiBold"/>
        </a:defRPr>
      </a:lvl1pPr>
      <a:lvl2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3592"/>
          </a:solidFill>
          <a:uFillTx/>
          <a:latin typeface="Work Sans SemiBold"/>
          <a:ea typeface="Work Sans SemiBold"/>
          <a:cs typeface="Work Sans SemiBold"/>
          <a:sym typeface="Work Sans SemiBold"/>
        </a:defRPr>
      </a:lvl2pPr>
      <a:lvl3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3592"/>
          </a:solidFill>
          <a:uFillTx/>
          <a:latin typeface="Work Sans SemiBold"/>
          <a:ea typeface="Work Sans SemiBold"/>
          <a:cs typeface="Work Sans SemiBold"/>
          <a:sym typeface="Work Sans SemiBold"/>
        </a:defRPr>
      </a:lvl3pPr>
      <a:lvl4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3592"/>
          </a:solidFill>
          <a:uFillTx/>
          <a:latin typeface="Work Sans SemiBold"/>
          <a:ea typeface="Work Sans SemiBold"/>
          <a:cs typeface="Work Sans SemiBold"/>
          <a:sym typeface="Work Sans SemiBold"/>
        </a:defRPr>
      </a:lvl4pPr>
      <a:lvl5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3592"/>
          </a:solidFill>
          <a:uFillTx/>
          <a:latin typeface="Work Sans SemiBold"/>
          <a:ea typeface="Work Sans SemiBold"/>
          <a:cs typeface="Work Sans SemiBold"/>
          <a:sym typeface="Work Sans SemiBold"/>
        </a:defRPr>
      </a:lvl5pPr>
      <a:lvl6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3592"/>
          </a:solidFill>
          <a:uFillTx/>
          <a:latin typeface="Work Sans SemiBold"/>
          <a:ea typeface="Work Sans SemiBold"/>
          <a:cs typeface="Work Sans SemiBold"/>
          <a:sym typeface="Work Sans SemiBold"/>
        </a:defRPr>
      </a:lvl6pPr>
      <a:lvl7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3592"/>
          </a:solidFill>
          <a:uFillTx/>
          <a:latin typeface="Work Sans SemiBold"/>
          <a:ea typeface="Work Sans SemiBold"/>
          <a:cs typeface="Work Sans SemiBold"/>
          <a:sym typeface="Work Sans SemiBold"/>
        </a:defRPr>
      </a:lvl7pPr>
      <a:lvl8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3592"/>
          </a:solidFill>
          <a:uFillTx/>
          <a:latin typeface="Work Sans SemiBold"/>
          <a:ea typeface="Work Sans SemiBold"/>
          <a:cs typeface="Work Sans SemiBold"/>
          <a:sym typeface="Work Sans SemiBold"/>
        </a:defRPr>
      </a:lvl8pPr>
      <a:lvl9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3592"/>
          </a:solidFill>
          <a:uFillTx/>
          <a:latin typeface="Work Sans SemiBold"/>
          <a:ea typeface="Work Sans SemiBold"/>
          <a:cs typeface="Work Sans SemiBold"/>
          <a:sym typeface="Work Sans SemiBold"/>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1E1E1E"/>
          </a:solidFill>
          <a:uFillTx/>
          <a:latin typeface="Work Sans"/>
          <a:ea typeface="Work Sans"/>
          <a:cs typeface="Work Sans"/>
          <a:sym typeface="Work Sans"/>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1E1E1E"/>
          </a:solidFill>
          <a:uFillTx/>
          <a:latin typeface="Work Sans"/>
          <a:ea typeface="Work Sans"/>
          <a:cs typeface="Work Sans"/>
          <a:sym typeface="Work Sans"/>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1E1E1E"/>
          </a:solidFill>
          <a:uFillTx/>
          <a:latin typeface="Work Sans"/>
          <a:ea typeface="Work Sans"/>
          <a:cs typeface="Work Sans"/>
          <a:sym typeface="Work Sans"/>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1E1E1E"/>
          </a:solidFill>
          <a:uFillTx/>
          <a:latin typeface="Work Sans"/>
          <a:ea typeface="Work Sans"/>
          <a:cs typeface="Work Sans"/>
          <a:sym typeface="Work Sans"/>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1E1E1E"/>
          </a:solidFill>
          <a:uFillTx/>
          <a:latin typeface="Work Sans"/>
          <a:ea typeface="Work Sans"/>
          <a:cs typeface="Work Sans"/>
          <a:sym typeface="Work Sans"/>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1E1E1E"/>
          </a:solidFill>
          <a:uFillTx/>
          <a:latin typeface="Work Sans"/>
          <a:ea typeface="Work Sans"/>
          <a:cs typeface="Work Sans"/>
          <a:sym typeface="Work Sans"/>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1E1E1E"/>
          </a:solidFill>
          <a:uFillTx/>
          <a:latin typeface="Work Sans"/>
          <a:ea typeface="Work Sans"/>
          <a:cs typeface="Work Sans"/>
          <a:sym typeface="Work Sans"/>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1E1E1E"/>
          </a:solidFill>
          <a:uFillTx/>
          <a:latin typeface="Work Sans"/>
          <a:ea typeface="Work Sans"/>
          <a:cs typeface="Work Sans"/>
          <a:sym typeface="Work Sans"/>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1E1E1E"/>
          </a:solidFill>
          <a:uFillTx/>
          <a:latin typeface="Work Sans"/>
          <a:ea typeface="Work Sans"/>
          <a:cs typeface="Work Sans"/>
          <a:sym typeface="Work Sans"/>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itle 1"/>
          <p:cNvSpPr txBox="1">
            <a:spLocks noGrp="1"/>
          </p:cNvSpPr>
          <p:nvPr>
            <p:ph type="title" idx="4294967295"/>
          </p:nvPr>
        </p:nvSpPr>
        <p:spPr>
          <a:xfrm>
            <a:off x="685800" y="407422"/>
            <a:ext cx="7772400" cy="1103314"/>
          </a:xfrm>
          <a:prstGeom prst="rect">
            <a:avLst/>
          </a:prstGeom>
        </p:spPr>
        <p:txBody>
          <a:bodyPr anchor="ctr"/>
          <a:lstStyle>
            <a:lvl1pPr algn="ctr">
              <a:defRPr sz="3200">
                <a:solidFill>
                  <a:srgbClr val="FFFFFF"/>
                </a:solidFill>
                <a:latin typeface="Work Sans"/>
                <a:ea typeface="Work Sans"/>
                <a:cs typeface="Work Sans"/>
                <a:sym typeface="Work Sans"/>
              </a:defRPr>
            </a:lvl1pPr>
          </a:lstStyle>
          <a:p>
            <a:r>
              <a:t>Project Two: Machine Learning</a:t>
            </a:r>
          </a:p>
        </p:txBody>
      </p:sp>
      <p:sp>
        <p:nvSpPr>
          <p:cNvPr id="99" name="Title 1"/>
          <p:cNvSpPr txBox="1"/>
          <p:nvPr/>
        </p:nvSpPr>
        <p:spPr>
          <a:xfrm>
            <a:off x="731519" y="1712216"/>
            <a:ext cx="7680962" cy="1103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lgn="ctr">
              <a:defRPr sz="3100">
                <a:solidFill>
                  <a:srgbClr val="FFFFFF"/>
                </a:solidFill>
                <a:latin typeface="Work Sans"/>
                <a:ea typeface="Work Sans"/>
                <a:cs typeface="Work Sans"/>
                <a:sym typeface="Work Sans"/>
              </a:defRPr>
            </a:lvl1pPr>
          </a:lstStyle>
          <a:p>
            <a:r>
              <a:t>Crypto Investment Analysis &amp; Recommendation</a:t>
            </a:r>
          </a:p>
        </p:txBody>
      </p:sp>
      <p:sp>
        <p:nvSpPr>
          <p:cNvPr id="100" name="Content Placeholder 2"/>
          <p:cNvSpPr txBox="1"/>
          <p:nvPr/>
        </p:nvSpPr>
        <p:spPr>
          <a:xfrm>
            <a:off x="553024" y="2815528"/>
            <a:ext cx="1944041" cy="17564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a:lnSpc>
                <a:spcPct val="80000"/>
              </a:lnSpc>
              <a:spcBef>
                <a:spcPts val="600"/>
              </a:spcBef>
              <a:defRPr sz="2700">
                <a:solidFill>
                  <a:srgbClr val="FFFFFF"/>
                </a:solidFill>
              </a:defRPr>
            </a:pPr>
            <a:r>
              <a:t>Team:</a:t>
            </a:r>
          </a:p>
          <a:p>
            <a:pPr marL="342900" indent="-342900">
              <a:lnSpc>
                <a:spcPct val="80000"/>
              </a:lnSpc>
              <a:spcBef>
                <a:spcPts val="300"/>
              </a:spcBef>
              <a:buSzPct val="100000"/>
              <a:buChar char="➢"/>
              <a:defRPr sz="1600">
                <a:solidFill>
                  <a:srgbClr val="FFFFFF"/>
                </a:solidFill>
              </a:defRPr>
            </a:pPr>
            <a:r>
              <a:t>Anthony Segovia</a:t>
            </a:r>
            <a:endParaRPr sz="2700"/>
          </a:p>
          <a:p>
            <a:pPr marL="342900" indent="-342900">
              <a:lnSpc>
                <a:spcPct val="80000"/>
              </a:lnSpc>
              <a:spcBef>
                <a:spcPts val="300"/>
              </a:spcBef>
              <a:buSzPct val="100000"/>
              <a:buChar char="➢"/>
              <a:defRPr sz="1600">
                <a:solidFill>
                  <a:srgbClr val="FFFFFF"/>
                </a:solidFill>
              </a:defRPr>
            </a:pPr>
            <a:r>
              <a:t>Josina Baiao</a:t>
            </a:r>
            <a:endParaRPr sz="2700"/>
          </a:p>
          <a:p>
            <a:pPr marL="342900" indent="-342900">
              <a:lnSpc>
                <a:spcPct val="80000"/>
              </a:lnSpc>
              <a:spcBef>
                <a:spcPts val="300"/>
              </a:spcBef>
              <a:buSzPct val="100000"/>
              <a:buChar char="➢"/>
              <a:defRPr sz="1600">
                <a:solidFill>
                  <a:srgbClr val="FFFFFF"/>
                </a:solidFill>
              </a:defRPr>
            </a:pPr>
            <a:r>
              <a:t>Fabrice Salomon</a:t>
            </a:r>
            <a:endParaRPr sz="2700"/>
          </a:p>
          <a:p>
            <a:pPr marL="342900" indent="-342900">
              <a:lnSpc>
                <a:spcPct val="80000"/>
              </a:lnSpc>
              <a:spcBef>
                <a:spcPts val="300"/>
              </a:spcBef>
              <a:buSzPct val="100000"/>
              <a:buChar char="➢"/>
              <a:defRPr sz="1600">
                <a:solidFill>
                  <a:srgbClr val="FFFFFF"/>
                </a:solidFill>
              </a:defRPr>
            </a:pPr>
            <a:r>
              <a:t>Chad Burford</a:t>
            </a:r>
            <a:endParaRPr sz="2700"/>
          </a:p>
          <a:p>
            <a:pPr marL="342900" indent="-342900">
              <a:lnSpc>
                <a:spcPct val="80000"/>
              </a:lnSpc>
              <a:spcBef>
                <a:spcPts val="300"/>
              </a:spcBef>
              <a:buSzPct val="100000"/>
              <a:buChar char="➢"/>
              <a:defRPr sz="1600">
                <a:solidFill>
                  <a:srgbClr val="FFFFFF"/>
                </a:solidFill>
              </a:defRPr>
            </a:pPr>
            <a:r>
              <a:t>Clifford Charles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itle 1"/>
          <p:cNvSpPr txBox="1">
            <a:spLocks noGrp="1"/>
          </p:cNvSpPr>
          <p:nvPr>
            <p:ph type="title"/>
          </p:nvPr>
        </p:nvSpPr>
        <p:spPr>
          <a:xfrm>
            <a:off x="457200" y="205978"/>
            <a:ext cx="8229600" cy="613172"/>
          </a:xfrm>
          <a:prstGeom prst="rect">
            <a:avLst/>
          </a:prstGeom>
        </p:spPr>
        <p:txBody>
          <a:bodyPr/>
          <a:lstStyle/>
          <a:p>
            <a:r>
              <a:t>XRP Sentiment Analysis</a:t>
            </a:r>
          </a:p>
        </p:txBody>
      </p:sp>
      <p:pic>
        <p:nvPicPr>
          <p:cNvPr id="155" name="Content Placeholder 3" descr="Content Placeholder 3"/>
          <p:cNvPicPr>
            <a:picLocks noChangeAspect="1"/>
          </p:cNvPicPr>
          <p:nvPr/>
        </p:nvPicPr>
        <p:blipFill>
          <a:blip r:embed="rId2"/>
          <a:srcRect l="21060" t="62019" r="57893" b="14827"/>
          <a:stretch>
            <a:fillRect/>
          </a:stretch>
        </p:blipFill>
        <p:spPr>
          <a:xfrm>
            <a:off x="229894" y="1184074"/>
            <a:ext cx="3917383" cy="2693197"/>
          </a:xfrm>
          <a:prstGeom prst="rect">
            <a:avLst/>
          </a:prstGeom>
          <a:ln w="12700">
            <a:miter lim="400000"/>
          </a:ln>
        </p:spPr>
      </p:pic>
      <p:pic>
        <p:nvPicPr>
          <p:cNvPr id="156" name="Picture 4" descr="Picture 4"/>
          <p:cNvPicPr>
            <a:picLocks noChangeAspect="1"/>
          </p:cNvPicPr>
          <p:nvPr/>
        </p:nvPicPr>
        <p:blipFill>
          <a:blip r:embed="rId3"/>
          <a:srcRect l="20833" t="61944" r="55728" b="14722"/>
          <a:stretch>
            <a:fillRect/>
          </a:stretch>
        </p:blipFill>
        <p:spPr>
          <a:xfrm>
            <a:off x="4204011" y="1184074"/>
            <a:ext cx="4710095" cy="2930726"/>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itle 1"/>
          <p:cNvSpPr txBox="1">
            <a:spLocks noGrp="1"/>
          </p:cNvSpPr>
          <p:nvPr>
            <p:ph type="title"/>
          </p:nvPr>
        </p:nvSpPr>
        <p:spPr>
          <a:prstGeom prst="rect">
            <a:avLst/>
          </a:prstGeom>
        </p:spPr>
        <p:txBody>
          <a:bodyPr/>
          <a:lstStyle/>
          <a:p>
            <a:r>
              <a:t>Fibonacci Retracement Levels</a:t>
            </a:r>
          </a:p>
        </p:txBody>
      </p:sp>
      <p:sp>
        <p:nvSpPr>
          <p:cNvPr id="162" name="TextBox 3"/>
          <p:cNvSpPr txBox="1"/>
          <p:nvPr/>
        </p:nvSpPr>
        <p:spPr>
          <a:xfrm>
            <a:off x="147704" y="1025450"/>
            <a:ext cx="3855855" cy="2615169"/>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endParaRPr/>
          </a:p>
          <a:p>
            <a:pPr marL="285750" indent="-285750">
              <a:buSzPct val="100000"/>
              <a:buChar char="➢"/>
              <a:defRPr sz="1600"/>
            </a:pPr>
            <a:r>
              <a:t>A Fibonacci retracement is created by taking the highest and lowest points in a stock chart and dividing the distance by the key Fibonacci ratios of 23.6%, 38.2%, 50%, 61.8%, and 100%.Scale data if required</a:t>
            </a:r>
          </a:p>
          <a:p>
            <a:pPr>
              <a:defRPr sz="1600"/>
            </a:pPr>
            <a:endParaRPr/>
          </a:p>
          <a:p>
            <a:pPr>
              <a:defRPr sz="1600"/>
            </a:pPr>
            <a:endParaRPr/>
          </a:p>
        </p:txBody>
      </p:sp>
      <p:sp>
        <p:nvSpPr>
          <p:cNvPr id="163" name="TextBox 4"/>
          <p:cNvSpPr/>
          <p:nvPr/>
        </p:nvSpPr>
        <p:spPr>
          <a:xfrm>
            <a:off x="0" y="4752854"/>
            <a:ext cx="9144000" cy="369333"/>
          </a:xfrm>
          <a:prstGeom prst="rect">
            <a:avLst/>
          </a:prstGeom>
          <a:solidFill>
            <a:srgbClr val="1F497D"/>
          </a:solidFill>
          <a:ln w="12700">
            <a:miter lim="400000"/>
          </a:ln>
        </p:spPr>
        <p:txBody>
          <a:bodyPr lIns="45719" rIns="45719"/>
          <a:lstStyle/>
          <a:p>
            <a:endParaRPr/>
          </a:p>
        </p:txBody>
      </p:sp>
      <p:sp>
        <p:nvSpPr>
          <p:cNvPr id="164" name="TextBox 5"/>
          <p:cNvSpPr txBox="1"/>
          <p:nvPr/>
        </p:nvSpPr>
        <p:spPr>
          <a:xfrm>
            <a:off x="4271970" y="1012899"/>
            <a:ext cx="4729345" cy="2615169"/>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p:txBody>
      </p:sp>
      <p:pic>
        <p:nvPicPr>
          <p:cNvPr id="165" name="Image Gallery" descr="Image Gallery"/>
          <p:cNvPicPr>
            <a:picLocks noChangeAspect="1"/>
          </p:cNvPicPr>
          <p:nvPr/>
        </p:nvPicPr>
        <p:blipFill>
          <a:blip r:embed="rId2"/>
          <a:stretch>
            <a:fillRect/>
          </a:stretch>
        </p:blipFill>
        <p:spPr>
          <a:xfrm>
            <a:off x="4284806" y="1162657"/>
            <a:ext cx="4576832" cy="2349782"/>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itle 1"/>
          <p:cNvSpPr txBox="1">
            <a:spLocks noGrp="1"/>
          </p:cNvSpPr>
          <p:nvPr>
            <p:ph type="title"/>
          </p:nvPr>
        </p:nvSpPr>
        <p:spPr>
          <a:prstGeom prst="rect">
            <a:avLst/>
          </a:prstGeom>
        </p:spPr>
        <p:txBody>
          <a:bodyPr/>
          <a:lstStyle/>
          <a:p>
            <a:r>
              <a:t>Fibonacci Retracement Entry / Exit</a:t>
            </a:r>
          </a:p>
        </p:txBody>
      </p:sp>
      <p:sp>
        <p:nvSpPr>
          <p:cNvPr id="168" name="TextBox 3"/>
          <p:cNvSpPr txBox="1"/>
          <p:nvPr/>
        </p:nvSpPr>
        <p:spPr>
          <a:xfrm>
            <a:off x="44173" y="1012899"/>
            <a:ext cx="4391093" cy="3123169"/>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p:txBody>
      </p:sp>
      <p:sp>
        <p:nvSpPr>
          <p:cNvPr id="169" name="TextBox 4"/>
          <p:cNvSpPr/>
          <p:nvPr/>
        </p:nvSpPr>
        <p:spPr>
          <a:xfrm>
            <a:off x="0" y="4752854"/>
            <a:ext cx="9144000" cy="369333"/>
          </a:xfrm>
          <a:prstGeom prst="rect">
            <a:avLst/>
          </a:prstGeom>
          <a:solidFill>
            <a:srgbClr val="1F497D"/>
          </a:solidFill>
          <a:ln w="12700">
            <a:miter lim="400000"/>
          </a:ln>
        </p:spPr>
        <p:txBody>
          <a:bodyPr lIns="45719" rIns="45719"/>
          <a:lstStyle/>
          <a:p>
            <a:endParaRPr/>
          </a:p>
        </p:txBody>
      </p:sp>
      <p:sp>
        <p:nvSpPr>
          <p:cNvPr id="170" name="TextBox 5"/>
          <p:cNvSpPr txBox="1"/>
          <p:nvPr/>
        </p:nvSpPr>
        <p:spPr>
          <a:xfrm>
            <a:off x="4520893" y="1012899"/>
            <a:ext cx="4538227" cy="3123169"/>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p:txBody>
      </p:sp>
      <p:pic>
        <p:nvPicPr>
          <p:cNvPr id="171" name="Image Gallery" descr="Image Gallery"/>
          <p:cNvPicPr>
            <a:picLocks noChangeAspect="1"/>
          </p:cNvPicPr>
          <p:nvPr/>
        </p:nvPicPr>
        <p:blipFill>
          <a:blip r:embed="rId2"/>
          <a:srcRect l="986" r="986"/>
          <a:stretch>
            <a:fillRect/>
          </a:stretch>
        </p:blipFill>
        <p:spPr>
          <a:xfrm>
            <a:off x="58946" y="1245792"/>
            <a:ext cx="4361547" cy="2277956"/>
          </a:xfrm>
          <a:prstGeom prst="rect">
            <a:avLst/>
          </a:prstGeom>
          <a:ln w="12700">
            <a:miter lim="400000"/>
          </a:ln>
        </p:spPr>
      </p:pic>
      <p:pic>
        <p:nvPicPr>
          <p:cNvPr id="172" name="Image Gallery" descr="Image Gallery"/>
          <p:cNvPicPr>
            <a:picLocks noChangeAspect="1"/>
          </p:cNvPicPr>
          <p:nvPr/>
        </p:nvPicPr>
        <p:blipFill>
          <a:blip r:embed="rId3"/>
          <a:stretch>
            <a:fillRect/>
          </a:stretch>
        </p:blipFill>
        <p:spPr>
          <a:xfrm>
            <a:off x="4580173" y="1430789"/>
            <a:ext cx="4419667" cy="2281922"/>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Title 1"/>
          <p:cNvSpPr txBox="1">
            <a:spLocks noGrp="1"/>
          </p:cNvSpPr>
          <p:nvPr>
            <p:ph type="title"/>
          </p:nvPr>
        </p:nvSpPr>
        <p:spPr>
          <a:prstGeom prst="rect">
            <a:avLst/>
          </a:prstGeom>
        </p:spPr>
        <p:txBody>
          <a:bodyPr/>
          <a:lstStyle/>
          <a:p>
            <a:r>
              <a:t>Moving Average Convergence Divergence(MACD)</a:t>
            </a:r>
          </a:p>
        </p:txBody>
      </p:sp>
      <p:sp>
        <p:nvSpPr>
          <p:cNvPr id="175" name="TextBox 3"/>
          <p:cNvSpPr txBox="1"/>
          <p:nvPr/>
        </p:nvSpPr>
        <p:spPr>
          <a:xfrm>
            <a:off x="73392" y="1012898"/>
            <a:ext cx="3885848" cy="3631169"/>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endParaRPr/>
          </a:p>
          <a:p>
            <a:pPr marL="285750" indent="-285750">
              <a:buSzPct val="100000"/>
              <a:buChar char="➢"/>
              <a:defRPr sz="1600"/>
            </a:pPr>
            <a:r>
              <a:t>Moving average convergence divergence (MACD) is a momentum indicator that shows the relationship between two moving averages of a stock or crypto price.</a:t>
            </a:r>
          </a:p>
          <a:p>
            <a:pPr marL="285750" indent="-285750">
              <a:buSzPct val="100000"/>
              <a:buChar char="➢"/>
              <a:defRPr sz="1600"/>
            </a:pPr>
            <a:r>
              <a:t>The MACD is calculated by subtracting the 26 day EMA from the 12 day EMA</a:t>
            </a:r>
          </a:p>
          <a:p>
            <a:pPr marL="285750" indent="-285750">
              <a:buSzPct val="100000"/>
              <a:buChar char="➢"/>
              <a:defRPr sz="1600"/>
            </a:pPr>
            <a:r>
              <a:t>A nine-day EMA ‘Signal line’ is then plotted on top of the MACD line. When the ‘Signal line’ crosses the MACD line this can function as a trigger for buy or sell.</a:t>
            </a:r>
          </a:p>
        </p:txBody>
      </p:sp>
      <p:sp>
        <p:nvSpPr>
          <p:cNvPr id="176" name="TextBox 4"/>
          <p:cNvSpPr/>
          <p:nvPr/>
        </p:nvSpPr>
        <p:spPr>
          <a:xfrm>
            <a:off x="0" y="4752854"/>
            <a:ext cx="9144000" cy="369333"/>
          </a:xfrm>
          <a:prstGeom prst="rect">
            <a:avLst/>
          </a:prstGeom>
          <a:solidFill>
            <a:srgbClr val="1F497D"/>
          </a:solidFill>
          <a:ln w="12700">
            <a:miter lim="400000"/>
          </a:ln>
        </p:spPr>
        <p:txBody>
          <a:bodyPr lIns="45719" rIns="45719"/>
          <a:lstStyle/>
          <a:p>
            <a:endParaRPr/>
          </a:p>
        </p:txBody>
      </p:sp>
      <p:sp>
        <p:nvSpPr>
          <p:cNvPr id="177" name="TextBox 5"/>
          <p:cNvSpPr txBox="1"/>
          <p:nvPr/>
        </p:nvSpPr>
        <p:spPr>
          <a:xfrm>
            <a:off x="4093914" y="1022865"/>
            <a:ext cx="4904433" cy="3631170"/>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p:txBody>
      </p:sp>
      <p:grpSp>
        <p:nvGrpSpPr>
          <p:cNvPr id="180" name="Image Gallery"/>
          <p:cNvGrpSpPr/>
          <p:nvPr/>
        </p:nvGrpSpPr>
        <p:grpSpPr>
          <a:xfrm>
            <a:off x="4139361" y="1584582"/>
            <a:ext cx="4813540" cy="3471278"/>
            <a:chOff x="0" y="598189"/>
            <a:chExt cx="4813539" cy="3471276"/>
          </a:xfrm>
        </p:grpSpPr>
        <p:pic>
          <p:nvPicPr>
            <p:cNvPr id="178" name="MACD_Indicator.png" descr="MACD_Indicator.png"/>
            <p:cNvPicPr>
              <a:picLocks noChangeAspect="1"/>
            </p:cNvPicPr>
            <p:nvPr/>
          </p:nvPicPr>
          <p:blipFill>
            <a:blip r:embed="rId2"/>
            <a:srcRect/>
            <a:stretch>
              <a:fillRect/>
            </a:stretch>
          </p:blipFill>
          <p:spPr>
            <a:xfrm>
              <a:off x="0" y="598189"/>
              <a:ext cx="4813540" cy="2402840"/>
            </a:xfrm>
            <a:prstGeom prst="rect">
              <a:avLst/>
            </a:prstGeom>
            <a:ln w="12700" cap="flat">
              <a:noFill/>
              <a:miter lim="400000"/>
            </a:ln>
            <a:effectLst/>
          </p:spPr>
        </p:pic>
        <p:sp>
          <p:nvSpPr>
            <p:cNvPr id="179" name="Caption"/>
            <p:cNvSpPr/>
            <p:nvPr/>
          </p:nvSpPr>
          <p:spPr>
            <a:xfrm>
              <a:off x="0" y="3675418"/>
              <a:ext cx="4813540" cy="39404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t">
              <a:noAutofit/>
            </a:bodyPr>
            <a:lstStyle/>
            <a:p>
              <a:r>
                <a:t>Caption</a:t>
              </a:r>
            </a:p>
          </p:txBody>
        </p:sp>
      </p:gr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Title 1"/>
          <p:cNvSpPr txBox="1">
            <a:spLocks noGrp="1"/>
          </p:cNvSpPr>
          <p:nvPr>
            <p:ph type="title"/>
          </p:nvPr>
        </p:nvSpPr>
        <p:spPr>
          <a:prstGeom prst="rect">
            <a:avLst/>
          </a:prstGeom>
        </p:spPr>
        <p:txBody>
          <a:bodyPr/>
          <a:lstStyle/>
          <a:p>
            <a:r>
              <a:t>Code Approach: Analysis</a:t>
            </a:r>
          </a:p>
        </p:txBody>
      </p:sp>
      <p:sp>
        <p:nvSpPr>
          <p:cNvPr id="183" name="TextBox 3"/>
          <p:cNvSpPr txBox="1"/>
          <p:nvPr/>
        </p:nvSpPr>
        <p:spPr>
          <a:xfrm>
            <a:off x="156401" y="1012898"/>
            <a:ext cx="4270187" cy="3377169"/>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p:txBody>
      </p:sp>
      <p:sp>
        <p:nvSpPr>
          <p:cNvPr id="184" name="TextBox 4"/>
          <p:cNvSpPr/>
          <p:nvPr/>
        </p:nvSpPr>
        <p:spPr>
          <a:xfrm>
            <a:off x="0" y="4752854"/>
            <a:ext cx="9144000" cy="369333"/>
          </a:xfrm>
          <a:prstGeom prst="rect">
            <a:avLst/>
          </a:prstGeom>
          <a:solidFill>
            <a:srgbClr val="1F497D"/>
          </a:solidFill>
          <a:ln w="12700">
            <a:miter lim="400000"/>
          </a:ln>
        </p:spPr>
        <p:txBody>
          <a:bodyPr lIns="45719" rIns="45719"/>
          <a:lstStyle/>
          <a:p>
            <a:endParaRPr/>
          </a:p>
        </p:txBody>
      </p:sp>
      <p:sp>
        <p:nvSpPr>
          <p:cNvPr id="185" name="TextBox 5"/>
          <p:cNvSpPr txBox="1"/>
          <p:nvPr/>
        </p:nvSpPr>
        <p:spPr>
          <a:xfrm>
            <a:off x="4641935" y="1012898"/>
            <a:ext cx="4270188" cy="3377169"/>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a:p>
            <a:pPr>
              <a:defRPr sz="1600"/>
            </a:pPr>
            <a:endParaRPr/>
          </a:p>
        </p:txBody>
      </p:sp>
      <p:pic>
        <p:nvPicPr>
          <p:cNvPr id="186" name="Image Gallery" descr="Image Gallery"/>
          <p:cNvPicPr>
            <a:picLocks noChangeAspect="1"/>
          </p:cNvPicPr>
          <p:nvPr/>
        </p:nvPicPr>
        <p:blipFill>
          <a:blip r:embed="rId2"/>
          <a:srcRect l="1661" r="1661"/>
          <a:stretch>
            <a:fillRect/>
          </a:stretch>
        </p:blipFill>
        <p:spPr>
          <a:xfrm>
            <a:off x="4707298" y="1599007"/>
            <a:ext cx="4139461" cy="2243370"/>
          </a:xfrm>
          <a:prstGeom prst="rect">
            <a:avLst/>
          </a:prstGeom>
          <a:ln w="12700">
            <a:miter lim="400000"/>
          </a:ln>
        </p:spPr>
      </p:pic>
      <p:pic>
        <p:nvPicPr>
          <p:cNvPr id="187" name="Image Gallery" descr="Image Gallery"/>
          <p:cNvPicPr>
            <a:picLocks noChangeAspect="1"/>
          </p:cNvPicPr>
          <p:nvPr/>
        </p:nvPicPr>
        <p:blipFill>
          <a:blip r:embed="rId3"/>
          <a:srcRect l="1577" r="1577"/>
          <a:stretch>
            <a:fillRect/>
          </a:stretch>
        </p:blipFill>
        <p:spPr>
          <a:xfrm>
            <a:off x="221764" y="1604520"/>
            <a:ext cx="4139461" cy="2263168"/>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extBox 1"/>
          <p:cNvSpPr txBox="1"/>
          <p:nvPr/>
        </p:nvSpPr>
        <p:spPr>
          <a:xfrm>
            <a:off x="196031" y="150311"/>
            <a:ext cx="8726883" cy="739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defRPr sz="2800" b="1">
                <a:solidFill>
                  <a:srgbClr val="C9D1D9"/>
                </a:solidFill>
                <a:latin typeface="-apple-system"/>
                <a:ea typeface="-apple-system"/>
                <a:cs typeface="-apple-system"/>
                <a:sym typeface="-apple-system"/>
              </a:defRPr>
            </a:pPr>
            <a:r>
              <a:t>Summary - Investment Recommendations</a:t>
            </a:r>
          </a:p>
          <a:p>
            <a:pPr algn="ctr">
              <a:defRPr sz="1400" b="1">
                <a:solidFill>
                  <a:srgbClr val="C9D1D9"/>
                </a:solidFill>
                <a:latin typeface="-apple-system"/>
                <a:ea typeface="-apple-system"/>
                <a:cs typeface="-apple-system"/>
                <a:sym typeface="-apple-system"/>
              </a:defRPr>
            </a:pPr>
            <a:r>
              <a:t>(for academic use only, NOT for specific investment advice)</a:t>
            </a:r>
          </a:p>
        </p:txBody>
      </p:sp>
      <p:sp>
        <p:nvSpPr>
          <p:cNvPr id="159" name="Rectangle 2"/>
          <p:cNvSpPr txBox="1"/>
          <p:nvPr/>
        </p:nvSpPr>
        <p:spPr>
          <a:xfrm>
            <a:off x="351974" y="888975"/>
            <a:ext cx="8414996" cy="4409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b="1">
                <a:solidFill>
                  <a:srgbClr val="C9D1D9"/>
                </a:solidFill>
                <a:latin typeface="-apple-system"/>
                <a:ea typeface="-apple-system"/>
                <a:cs typeface="-apple-system"/>
                <a:sym typeface="-apple-system"/>
              </a:defRPr>
            </a:pPr>
            <a:r>
              <a:t>Price Prediction</a:t>
            </a:r>
          </a:p>
          <a:p>
            <a:pPr marL="342900" indent="-342900">
              <a:buSzPct val="100000"/>
              <a:buAutoNum type="arabicPeriod"/>
              <a:defRPr sz="1400">
                <a:solidFill>
                  <a:srgbClr val="C9D1D9"/>
                </a:solidFill>
                <a:latin typeface="-apple-system"/>
                <a:ea typeface="-apple-system"/>
                <a:cs typeface="-apple-system"/>
                <a:sym typeface="-apple-system"/>
              </a:defRPr>
            </a:pPr>
            <a:r>
              <a:t>All three models showed upward price predictions over the upcoming week </a:t>
            </a:r>
          </a:p>
          <a:p>
            <a:pPr marL="342900" indent="-342900">
              <a:buSzPct val="100000"/>
              <a:buAutoNum type="arabicPeriod"/>
              <a:defRPr sz="1400">
                <a:solidFill>
                  <a:srgbClr val="C9D1D9"/>
                </a:solidFill>
                <a:latin typeface="-apple-system"/>
                <a:ea typeface="-apple-system"/>
                <a:cs typeface="-apple-system"/>
                <a:sym typeface="-apple-system"/>
              </a:defRPr>
            </a:pPr>
            <a:r>
              <a:t>The GARCH volatility model showed higher risk, but this is not uncommon in the crypto space </a:t>
            </a:r>
          </a:p>
          <a:p>
            <a:pPr marL="342900" indent="-342900">
              <a:buSzPct val="100000"/>
              <a:buAutoNum type="arabicPeriod"/>
              <a:defRPr sz="1400">
                <a:solidFill>
                  <a:srgbClr val="C9D1D9"/>
                </a:solidFill>
                <a:latin typeface="-apple-system"/>
                <a:ea typeface="-apple-system"/>
                <a:cs typeface="-apple-system"/>
                <a:sym typeface="-apple-system"/>
              </a:defRPr>
            </a:pPr>
            <a:r>
              <a:t>The Sentiment Analysis showed relatively neutral, which is a positive signal, as crypto stocks have been in a down-turn since November of 2021 </a:t>
            </a:r>
          </a:p>
          <a:p>
            <a:pPr>
              <a:defRPr b="1">
                <a:solidFill>
                  <a:srgbClr val="C9D1D9"/>
                </a:solidFill>
                <a:latin typeface="-apple-system"/>
                <a:ea typeface="-apple-system"/>
                <a:cs typeface="-apple-system"/>
                <a:sym typeface="-apple-system"/>
              </a:defRPr>
            </a:pPr>
            <a:r>
              <a:t>Technical Analysis</a:t>
            </a:r>
          </a:p>
          <a:p>
            <a:pPr marL="342900" indent="-342900">
              <a:buSzPct val="100000"/>
              <a:buAutoNum type="arabicPeriod"/>
              <a:defRPr sz="1400">
                <a:solidFill>
                  <a:srgbClr val="C9D1D9"/>
                </a:solidFill>
                <a:latin typeface="-apple-system"/>
                <a:ea typeface="-apple-system"/>
                <a:cs typeface="-apple-system"/>
                <a:sym typeface="-apple-system"/>
              </a:defRPr>
            </a:pPr>
            <a:r>
              <a:t>Analysis of the Moving Average indicators, we see an upward trend in XRP with the lower MA crossing up and over the higher MA around March 17th </a:t>
            </a:r>
          </a:p>
          <a:p>
            <a:pPr marL="342900" indent="-342900">
              <a:buSzPct val="100000"/>
              <a:buAutoNum type="arabicPeriod"/>
              <a:defRPr sz="1400">
                <a:solidFill>
                  <a:srgbClr val="C9D1D9"/>
                </a:solidFill>
                <a:latin typeface="-apple-system"/>
                <a:ea typeface="-apple-system"/>
                <a:cs typeface="-apple-system"/>
                <a:sym typeface="-apple-system"/>
              </a:defRPr>
            </a:pPr>
            <a:r>
              <a:t>We also see the price action moving up past the Fibonacci 0.382 band and towards the 0.5 band, showing a bullish signal </a:t>
            </a:r>
          </a:p>
          <a:p>
            <a:pPr marL="342900" indent="-342900">
              <a:buSzPct val="100000"/>
              <a:buAutoNum type="arabicPeriod"/>
              <a:defRPr sz="1400">
                <a:solidFill>
                  <a:srgbClr val="C9D1D9"/>
                </a:solidFill>
                <a:latin typeface="-apple-system"/>
                <a:ea typeface="-apple-system"/>
                <a:cs typeface="-apple-system"/>
                <a:sym typeface="-apple-system"/>
              </a:defRPr>
            </a:pPr>
            <a:r>
              <a:t>Lastly, the Bollinger Band analysis shows an upward trend but not breaking out above the high band. The band is trending slightly upward, but looks to be consolidating, which could be an indicator of a break-up in price. </a:t>
            </a:r>
          </a:p>
          <a:p>
            <a:pPr>
              <a:defRPr b="1">
                <a:solidFill>
                  <a:srgbClr val="C9D1D9"/>
                </a:solidFill>
                <a:latin typeface="-apple-system"/>
                <a:ea typeface="-apple-system"/>
                <a:cs typeface="-apple-system"/>
                <a:sym typeface="-apple-system"/>
              </a:defRPr>
            </a:pPr>
            <a:endParaRPr/>
          </a:p>
          <a:p>
            <a:pPr algn="ctr">
              <a:defRPr sz="2400" b="1">
                <a:solidFill>
                  <a:srgbClr val="C9D1D9"/>
                </a:solidFill>
                <a:latin typeface="-apple-system"/>
                <a:ea typeface="-apple-system"/>
                <a:cs typeface="-apple-system"/>
                <a:sym typeface="-apple-system"/>
              </a:defRPr>
            </a:pPr>
            <a:r>
              <a:t>Our XRP investment recommendation, based on price prediction models and technical analysis, is a buy at this time</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itle 1"/>
          <p:cNvSpPr txBox="1">
            <a:spLocks noGrp="1"/>
          </p:cNvSpPr>
          <p:nvPr>
            <p:ph type="title"/>
          </p:nvPr>
        </p:nvSpPr>
        <p:spPr>
          <a:xfrm>
            <a:off x="457200" y="205978"/>
            <a:ext cx="8229600" cy="613172"/>
          </a:xfrm>
          <a:prstGeom prst="rect">
            <a:avLst/>
          </a:prstGeom>
        </p:spPr>
        <p:txBody>
          <a:bodyPr/>
          <a:lstStyle/>
          <a:p>
            <a:pPr>
              <a:defRPr sz="2500"/>
            </a:pPr>
            <a:r>
              <a:t>Project One: </a:t>
            </a:r>
            <a:r>
              <a:rPr sz="1900"/>
              <a:t>Crypto Price Prediction &amp; Technical Analysis</a:t>
            </a:r>
          </a:p>
        </p:txBody>
      </p:sp>
      <p:sp>
        <p:nvSpPr>
          <p:cNvPr id="103" name="TextBox 3"/>
          <p:cNvSpPr txBox="1"/>
          <p:nvPr/>
        </p:nvSpPr>
        <p:spPr>
          <a:xfrm>
            <a:off x="457200" y="1032866"/>
            <a:ext cx="3451253" cy="3409664"/>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r>
              <a:t>Project Goals:</a:t>
            </a:r>
          </a:p>
          <a:p>
            <a:pPr>
              <a:defRPr sz="1600"/>
            </a:pPr>
            <a:endParaRPr/>
          </a:p>
          <a:p>
            <a:pPr marL="285750" indent="-285750">
              <a:buSzPct val="100000"/>
              <a:buChar char="➢"/>
              <a:defRPr sz="1600"/>
            </a:pPr>
            <a:r>
              <a:t>Use Machine Learning Models to predict future prices, volatility and sentiment  of a Crypto Currency – Ripple (XRP)</a:t>
            </a:r>
          </a:p>
          <a:p>
            <a:pPr marL="285750" indent="-285750">
              <a:buSzPct val="100000"/>
              <a:buChar char="➢"/>
              <a:defRPr sz="1600"/>
            </a:pPr>
            <a:r>
              <a:t>Code Indicators to perform Technical Analysis for entry/exit recommendations</a:t>
            </a:r>
          </a:p>
          <a:p>
            <a:pPr marL="285750" indent="-285750">
              <a:buSzPct val="100000"/>
              <a:buChar char="➢"/>
              <a:defRPr sz="1600"/>
            </a:pPr>
            <a:r>
              <a:t>Automate results using a Bot (AWS Lex) and automated script (AWS Lambda &amp; Sagemaker)</a:t>
            </a:r>
          </a:p>
        </p:txBody>
      </p:sp>
      <p:sp>
        <p:nvSpPr>
          <p:cNvPr id="104" name="TextBox 7"/>
          <p:cNvSpPr txBox="1"/>
          <p:nvPr/>
        </p:nvSpPr>
        <p:spPr>
          <a:xfrm>
            <a:off x="4191673" y="1032866"/>
            <a:ext cx="3641418" cy="3155664"/>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r>
              <a:t>Machine Learning Models:</a:t>
            </a:r>
          </a:p>
          <a:p>
            <a:pPr marL="285750" indent="-285750">
              <a:buSzPct val="100000"/>
              <a:buChar char="➢"/>
              <a:defRPr sz="1600"/>
            </a:pPr>
            <a:r>
              <a:t>ARIMA &amp; GARCH</a:t>
            </a:r>
          </a:p>
          <a:p>
            <a:pPr marL="285750" indent="-285750">
              <a:buSzPct val="100000"/>
              <a:buChar char="➢"/>
              <a:defRPr sz="1600"/>
            </a:pPr>
            <a:r>
              <a:t>LSTM - Long Short Term Memory</a:t>
            </a:r>
          </a:p>
          <a:p>
            <a:pPr marL="285750" indent="-285750">
              <a:buSzPct val="100000"/>
              <a:buChar char="➢"/>
              <a:defRPr sz="1600"/>
            </a:pPr>
            <a:r>
              <a:t>AutoTS – Time Series</a:t>
            </a:r>
          </a:p>
          <a:p>
            <a:pPr marL="285750" indent="-285750">
              <a:buSzPct val="100000"/>
              <a:buChar char="➢"/>
              <a:defRPr sz="1600"/>
            </a:pPr>
            <a:r>
              <a:t>NLP Sentiment Analysis</a:t>
            </a:r>
          </a:p>
          <a:p>
            <a:pPr>
              <a:defRPr sz="1600"/>
            </a:pPr>
            <a:endParaRPr/>
          </a:p>
          <a:p>
            <a:pPr>
              <a:defRPr sz="1600"/>
            </a:pPr>
            <a:r>
              <a:t>Technical Analysis Indicators:</a:t>
            </a:r>
          </a:p>
          <a:p>
            <a:pPr marL="285750" indent="-285750">
              <a:buSzPct val="100000"/>
              <a:buChar char="➢"/>
              <a:defRPr sz="1600"/>
            </a:pPr>
            <a:r>
              <a:t>Fibonacci Retracement</a:t>
            </a:r>
          </a:p>
          <a:p>
            <a:pPr marL="285750" indent="-285750">
              <a:buSzPct val="100000"/>
              <a:buChar char="➢"/>
              <a:defRPr sz="1600"/>
            </a:pPr>
            <a:r>
              <a:t>Simple Moving Average - 30 &amp; 200</a:t>
            </a:r>
          </a:p>
          <a:p>
            <a:pPr marL="285750" indent="-285750">
              <a:buSzPct val="100000"/>
              <a:buChar char="➢"/>
              <a:defRPr sz="1600"/>
            </a:pPr>
            <a:r>
              <a:t>Bollinger Bands</a:t>
            </a:r>
          </a:p>
          <a:p>
            <a:pPr marL="285750" indent="-285750">
              <a:buSzPct val="100000"/>
              <a:buChar char="➢"/>
              <a:defRPr sz="1600"/>
            </a:pPr>
            <a:r>
              <a:t>MACD</a:t>
            </a:r>
          </a:p>
        </p:txBody>
      </p:sp>
      <p:sp>
        <p:nvSpPr>
          <p:cNvPr id="105" name="TextBox 9"/>
          <p:cNvSpPr/>
          <p:nvPr/>
        </p:nvSpPr>
        <p:spPr>
          <a:xfrm>
            <a:off x="0" y="4752854"/>
            <a:ext cx="9144000" cy="369333"/>
          </a:xfrm>
          <a:prstGeom prst="rect">
            <a:avLst/>
          </a:prstGeom>
          <a:solidFill>
            <a:srgbClr val="1F497D"/>
          </a:solidFill>
          <a:ln w="12700">
            <a:miter lim="400000"/>
          </a:ln>
        </p:spPr>
        <p:txBody>
          <a:bodyPr lIns="45719" rIns="45719"/>
          <a:lstStyle/>
          <a:p>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itle 1"/>
          <p:cNvSpPr txBox="1">
            <a:spLocks noGrp="1"/>
          </p:cNvSpPr>
          <p:nvPr>
            <p:ph type="title"/>
          </p:nvPr>
        </p:nvSpPr>
        <p:spPr>
          <a:xfrm>
            <a:off x="457200" y="205978"/>
            <a:ext cx="8229600" cy="613172"/>
          </a:xfrm>
          <a:prstGeom prst="rect">
            <a:avLst/>
          </a:prstGeom>
        </p:spPr>
        <p:txBody>
          <a:bodyPr/>
          <a:lstStyle/>
          <a:p>
            <a:r>
              <a:t>Code Approach: Analysis</a:t>
            </a:r>
          </a:p>
        </p:txBody>
      </p:sp>
      <p:sp>
        <p:nvSpPr>
          <p:cNvPr id="108" name="TextBox 3"/>
          <p:cNvSpPr txBox="1"/>
          <p:nvPr/>
        </p:nvSpPr>
        <p:spPr>
          <a:xfrm>
            <a:off x="392464" y="1012898"/>
            <a:ext cx="3855856" cy="3123170"/>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a:pPr>
            <a:r>
              <a:t>Price Prediction – Time Series &amp; Sentiment</a:t>
            </a:r>
          </a:p>
          <a:p>
            <a:pPr marL="285750" indent="-285750">
              <a:buSzPct val="100000"/>
              <a:buChar char="➢"/>
              <a:defRPr sz="1600"/>
            </a:pPr>
            <a:r>
              <a:t>Pull in data from Yahoo Finance – use Date, Open, High, Low, Close, Adj Close, and Volume</a:t>
            </a:r>
          </a:p>
          <a:p>
            <a:pPr marL="285750" indent="-285750">
              <a:buSzPct val="100000"/>
              <a:buChar char="➢"/>
              <a:defRPr sz="1600"/>
            </a:pPr>
            <a:r>
              <a:t>Create Dataframe required for particular model</a:t>
            </a:r>
          </a:p>
          <a:p>
            <a:pPr marL="285750" indent="-285750">
              <a:buSzPct val="100000"/>
              <a:buChar char="➢"/>
              <a:defRPr sz="1600"/>
            </a:pPr>
            <a:r>
              <a:t>Scale data if required</a:t>
            </a:r>
          </a:p>
          <a:p>
            <a:pPr marL="285750" indent="-285750">
              <a:buSzPct val="100000"/>
              <a:buChar char="➢"/>
              <a:defRPr sz="1600"/>
            </a:pPr>
            <a:r>
              <a:t>Create Train and Test data split if required</a:t>
            </a:r>
          </a:p>
          <a:p>
            <a:pPr marL="285750" indent="-285750">
              <a:buSzPct val="100000"/>
              <a:buChar char="➢"/>
              <a:defRPr sz="1600"/>
            </a:pPr>
            <a:r>
              <a:t>Estimate the Model</a:t>
            </a:r>
          </a:p>
          <a:p>
            <a:pPr marL="285750" indent="-285750">
              <a:buSzPct val="100000"/>
              <a:buChar char="➢"/>
              <a:defRPr sz="1600"/>
            </a:pPr>
            <a:r>
              <a:t>Fit the Model</a:t>
            </a:r>
          </a:p>
          <a:p>
            <a:pPr marL="285750" indent="-285750">
              <a:buSzPct val="100000"/>
              <a:buChar char="➢"/>
              <a:defRPr sz="1600"/>
            </a:pPr>
            <a:r>
              <a:t>Output Summary Results / Evaluate the Model</a:t>
            </a:r>
          </a:p>
        </p:txBody>
      </p:sp>
      <p:sp>
        <p:nvSpPr>
          <p:cNvPr id="109" name="TextBox 4"/>
          <p:cNvSpPr/>
          <p:nvPr/>
        </p:nvSpPr>
        <p:spPr>
          <a:xfrm>
            <a:off x="0" y="4752854"/>
            <a:ext cx="9144000" cy="369333"/>
          </a:xfrm>
          <a:prstGeom prst="rect">
            <a:avLst/>
          </a:prstGeom>
          <a:solidFill>
            <a:srgbClr val="1F497D"/>
          </a:solidFill>
          <a:ln w="12700">
            <a:miter lim="400000"/>
          </a:ln>
        </p:spPr>
        <p:txBody>
          <a:bodyPr lIns="45719" rIns="45719"/>
          <a:lstStyle/>
          <a:p>
            <a:endParaRPr/>
          </a:p>
        </p:txBody>
      </p:sp>
      <p:sp>
        <p:nvSpPr>
          <p:cNvPr id="110" name="TextBox 5"/>
          <p:cNvSpPr txBox="1"/>
          <p:nvPr/>
        </p:nvSpPr>
        <p:spPr>
          <a:xfrm>
            <a:off x="4420949" y="1012899"/>
            <a:ext cx="3702106" cy="583169"/>
          </a:xfrm>
          <a:prstGeom prst="rect">
            <a:avLst/>
          </a:prstGeom>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600"/>
            </a:lvl1pPr>
          </a:lstStyle>
          <a:p>
            <a:r>
              <a:t>Technical Analysis Indicators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extBox 1"/>
          <p:cNvSpPr txBox="1"/>
          <p:nvPr/>
        </p:nvSpPr>
        <p:spPr>
          <a:xfrm>
            <a:off x="196032" y="288099"/>
            <a:ext cx="8726883" cy="3924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a:solidFill>
                  <a:srgbClr val="FFFFFF"/>
                </a:solidFill>
              </a:defRPr>
            </a:lvl1pPr>
          </a:lstStyle>
          <a:p>
            <a:r>
              <a:t>Crypto Price Prediction &amp; Volatility – ARIMA &amp; GARCH</a:t>
            </a:r>
          </a:p>
        </p:txBody>
      </p:sp>
      <p:pic>
        <p:nvPicPr>
          <p:cNvPr id="113" name="Picture 2" descr="Picture 2"/>
          <p:cNvPicPr>
            <a:picLocks noChangeAspect="1"/>
          </p:cNvPicPr>
          <p:nvPr/>
        </p:nvPicPr>
        <p:blipFill>
          <a:blip r:embed="rId2"/>
          <a:stretch>
            <a:fillRect/>
          </a:stretch>
        </p:blipFill>
        <p:spPr>
          <a:xfrm>
            <a:off x="1169248" y="3049588"/>
            <a:ext cx="2757218" cy="1978711"/>
          </a:xfrm>
          <a:prstGeom prst="rect">
            <a:avLst/>
          </a:prstGeom>
          <a:ln w="12700">
            <a:miter lim="400000"/>
          </a:ln>
        </p:spPr>
      </p:pic>
      <p:pic>
        <p:nvPicPr>
          <p:cNvPr id="114" name="Picture 3" descr="Picture 3"/>
          <p:cNvPicPr>
            <a:picLocks noChangeAspect="1"/>
          </p:cNvPicPr>
          <p:nvPr/>
        </p:nvPicPr>
        <p:blipFill>
          <a:blip r:embed="rId3"/>
          <a:stretch>
            <a:fillRect/>
          </a:stretch>
        </p:blipFill>
        <p:spPr>
          <a:xfrm>
            <a:off x="1468522" y="749764"/>
            <a:ext cx="2158670" cy="2221030"/>
          </a:xfrm>
          <a:prstGeom prst="rect">
            <a:avLst/>
          </a:prstGeom>
          <a:ln w="12700">
            <a:miter lim="400000"/>
          </a:ln>
        </p:spPr>
      </p:pic>
      <p:pic>
        <p:nvPicPr>
          <p:cNvPr id="115" name="Picture 6" descr="Picture 6"/>
          <p:cNvPicPr>
            <a:picLocks noChangeAspect="1"/>
          </p:cNvPicPr>
          <p:nvPr/>
        </p:nvPicPr>
        <p:blipFill>
          <a:blip r:embed="rId4"/>
          <a:stretch>
            <a:fillRect/>
          </a:stretch>
        </p:blipFill>
        <p:spPr>
          <a:xfrm>
            <a:off x="4992072" y="3049588"/>
            <a:ext cx="2845708" cy="1978711"/>
          </a:xfrm>
          <a:prstGeom prst="rect">
            <a:avLst/>
          </a:prstGeom>
          <a:ln w="12700">
            <a:miter lim="400000"/>
          </a:ln>
        </p:spPr>
      </p:pic>
      <p:pic>
        <p:nvPicPr>
          <p:cNvPr id="116" name="Picture 7" descr="Picture 7"/>
          <p:cNvPicPr>
            <a:picLocks noChangeAspect="1"/>
          </p:cNvPicPr>
          <p:nvPr/>
        </p:nvPicPr>
        <p:blipFill>
          <a:blip r:embed="rId5"/>
          <a:stretch>
            <a:fillRect/>
          </a:stretch>
        </p:blipFill>
        <p:spPr>
          <a:xfrm>
            <a:off x="5163353" y="749764"/>
            <a:ext cx="2503146" cy="2221029"/>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extBox 1"/>
          <p:cNvSpPr txBox="1"/>
          <p:nvPr/>
        </p:nvSpPr>
        <p:spPr>
          <a:xfrm>
            <a:off x="208558" y="109835"/>
            <a:ext cx="8726883" cy="3924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a:solidFill>
                  <a:srgbClr val="FFFFFF"/>
                </a:solidFill>
              </a:defRPr>
            </a:lvl1pPr>
          </a:lstStyle>
          <a:p>
            <a:r>
              <a:t>Crypto Price Prediction – LSTM &amp; AutoTS ML Models</a:t>
            </a:r>
          </a:p>
        </p:txBody>
      </p:sp>
      <p:pic>
        <p:nvPicPr>
          <p:cNvPr id="119" name="Picture 4" descr="Picture 4"/>
          <p:cNvPicPr>
            <a:picLocks noChangeAspect="1"/>
          </p:cNvPicPr>
          <p:nvPr/>
        </p:nvPicPr>
        <p:blipFill>
          <a:blip r:embed="rId2"/>
          <a:stretch>
            <a:fillRect/>
          </a:stretch>
        </p:blipFill>
        <p:spPr>
          <a:xfrm>
            <a:off x="5125091" y="2347853"/>
            <a:ext cx="3290924" cy="2542488"/>
          </a:xfrm>
          <a:prstGeom prst="rect">
            <a:avLst/>
          </a:prstGeom>
          <a:ln w="12700">
            <a:miter lim="400000"/>
          </a:ln>
        </p:spPr>
      </p:pic>
      <p:pic>
        <p:nvPicPr>
          <p:cNvPr id="120" name="Picture 5" descr="Picture 5"/>
          <p:cNvPicPr>
            <a:picLocks noChangeAspect="1"/>
          </p:cNvPicPr>
          <p:nvPr/>
        </p:nvPicPr>
        <p:blipFill>
          <a:blip r:embed="rId3"/>
          <a:stretch>
            <a:fillRect/>
          </a:stretch>
        </p:blipFill>
        <p:spPr>
          <a:xfrm>
            <a:off x="760735" y="988769"/>
            <a:ext cx="2540773" cy="1458895"/>
          </a:xfrm>
          <a:prstGeom prst="rect">
            <a:avLst/>
          </a:prstGeom>
          <a:ln w="12700">
            <a:miter lim="400000"/>
          </a:ln>
        </p:spPr>
      </p:pic>
      <p:sp>
        <p:nvSpPr>
          <p:cNvPr id="121" name="TextBox 6"/>
          <p:cNvSpPr txBox="1"/>
          <p:nvPr/>
        </p:nvSpPr>
        <p:spPr>
          <a:xfrm>
            <a:off x="162837" y="2571750"/>
            <a:ext cx="3855856" cy="329169"/>
          </a:xfrm>
          <a:prstGeom prst="rect">
            <a:avLst/>
          </a:prstGeom>
          <a:solidFill>
            <a:srgbClr val="FFFFFF"/>
          </a:solidFill>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1600"/>
            </a:lvl1pPr>
          </a:lstStyle>
          <a:p>
            <a:r>
              <a:t>Test loss – 0.006283935380162876</a:t>
            </a:r>
          </a:p>
        </p:txBody>
      </p:sp>
      <p:pic>
        <p:nvPicPr>
          <p:cNvPr id="122" name="Picture 7" descr="Picture 7"/>
          <p:cNvPicPr>
            <a:picLocks noChangeAspect="1"/>
          </p:cNvPicPr>
          <p:nvPr/>
        </p:nvPicPr>
        <p:blipFill>
          <a:blip r:embed="rId4"/>
          <a:stretch>
            <a:fillRect/>
          </a:stretch>
        </p:blipFill>
        <p:spPr>
          <a:xfrm>
            <a:off x="683618" y="3010997"/>
            <a:ext cx="2571283" cy="1916099"/>
          </a:xfrm>
          <a:prstGeom prst="rect">
            <a:avLst/>
          </a:prstGeom>
          <a:ln w="12700">
            <a:miter lim="400000"/>
          </a:ln>
        </p:spPr>
      </p:pic>
      <p:sp>
        <p:nvSpPr>
          <p:cNvPr id="123" name="TextBox 8"/>
          <p:cNvSpPr txBox="1"/>
          <p:nvPr/>
        </p:nvSpPr>
        <p:spPr>
          <a:xfrm>
            <a:off x="5626742" y="571500"/>
            <a:ext cx="1520679" cy="329169"/>
          </a:xfrm>
          <a:prstGeom prst="rect">
            <a:avLst/>
          </a:prstGeom>
          <a:solidFill>
            <a:srgbClr val="FFFFFF"/>
          </a:solidFill>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1600"/>
            </a:lvl1pPr>
          </a:lstStyle>
          <a:p>
            <a:r>
              <a:t>AutoTS</a:t>
            </a:r>
          </a:p>
        </p:txBody>
      </p:sp>
      <p:pic>
        <p:nvPicPr>
          <p:cNvPr id="124" name="Picture 2" descr="Picture 2"/>
          <p:cNvPicPr>
            <a:picLocks noChangeAspect="1"/>
          </p:cNvPicPr>
          <p:nvPr/>
        </p:nvPicPr>
        <p:blipFill>
          <a:blip r:embed="rId5"/>
          <a:stretch>
            <a:fillRect/>
          </a:stretch>
        </p:blipFill>
        <p:spPr>
          <a:xfrm>
            <a:off x="3905953" y="988769"/>
            <a:ext cx="4962255" cy="1280369"/>
          </a:xfrm>
          <a:prstGeom prst="rect">
            <a:avLst/>
          </a:prstGeom>
          <a:ln w="12700">
            <a:miter lim="400000"/>
          </a:ln>
        </p:spPr>
      </p:pic>
      <p:sp>
        <p:nvSpPr>
          <p:cNvPr id="125" name="TextBox 9"/>
          <p:cNvSpPr txBox="1"/>
          <p:nvPr/>
        </p:nvSpPr>
        <p:spPr>
          <a:xfrm>
            <a:off x="1236240" y="552069"/>
            <a:ext cx="1520679" cy="329169"/>
          </a:xfrm>
          <a:prstGeom prst="rect">
            <a:avLst/>
          </a:prstGeom>
          <a:solidFill>
            <a:srgbClr val="FFFFFF"/>
          </a:solidFill>
          <a:ln w="28575">
            <a:solidFill>
              <a:srgbClr val="1F497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1600"/>
            </a:lvl1pPr>
          </a:lstStyle>
          <a:p>
            <a:r>
              <a:t>LSTM</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Box 1"/>
          <p:cNvSpPr txBox="1"/>
          <p:nvPr/>
        </p:nvSpPr>
        <p:spPr>
          <a:xfrm>
            <a:off x="196032" y="288099"/>
            <a:ext cx="8726883" cy="3924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a:solidFill>
                  <a:srgbClr val="FFFFFF"/>
                </a:solidFill>
              </a:defRPr>
            </a:lvl1pPr>
          </a:lstStyle>
          <a:p>
            <a:r>
              <a:t>Crypto Price Technical Analysis – 30 &amp; 200-Day SMA &amp; EWMA </a:t>
            </a:r>
          </a:p>
        </p:txBody>
      </p:sp>
      <p:pic>
        <p:nvPicPr>
          <p:cNvPr id="128" name="Picture 5" descr="Picture 5"/>
          <p:cNvPicPr>
            <a:picLocks noChangeAspect="1"/>
          </p:cNvPicPr>
          <p:nvPr/>
        </p:nvPicPr>
        <p:blipFill>
          <a:blip r:embed="rId2"/>
          <a:stretch>
            <a:fillRect/>
          </a:stretch>
        </p:blipFill>
        <p:spPr>
          <a:xfrm>
            <a:off x="888959" y="802568"/>
            <a:ext cx="4111055" cy="1978712"/>
          </a:xfrm>
          <a:prstGeom prst="rect">
            <a:avLst/>
          </a:prstGeom>
          <a:ln w="12700">
            <a:miter lim="400000"/>
          </a:ln>
        </p:spPr>
      </p:pic>
      <p:pic>
        <p:nvPicPr>
          <p:cNvPr id="129" name="Picture 9" descr="Picture 9"/>
          <p:cNvPicPr>
            <a:picLocks noChangeAspect="1"/>
          </p:cNvPicPr>
          <p:nvPr/>
        </p:nvPicPr>
        <p:blipFill>
          <a:blip r:embed="rId3"/>
          <a:stretch>
            <a:fillRect/>
          </a:stretch>
        </p:blipFill>
        <p:spPr>
          <a:xfrm>
            <a:off x="5149174" y="797770"/>
            <a:ext cx="2678349" cy="1982639"/>
          </a:xfrm>
          <a:prstGeom prst="rect">
            <a:avLst/>
          </a:prstGeom>
          <a:ln w="12700">
            <a:miter lim="400000"/>
          </a:ln>
        </p:spPr>
      </p:pic>
      <p:pic>
        <p:nvPicPr>
          <p:cNvPr id="130" name="Picture 11" descr="Picture 11"/>
          <p:cNvPicPr>
            <a:picLocks noChangeAspect="1"/>
          </p:cNvPicPr>
          <p:nvPr/>
        </p:nvPicPr>
        <p:blipFill>
          <a:blip r:embed="rId4"/>
          <a:stretch>
            <a:fillRect/>
          </a:stretch>
        </p:blipFill>
        <p:spPr>
          <a:xfrm>
            <a:off x="13476" y="3049588"/>
            <a:ext cx="2295314" cy="1662125"/>
          </a:xfrm>
          <a:prstGeom prst="rect">
            <a:avLst/>
          </a:prstGeom>
          <a:ln w="12700">
            <a:miter lim="400000"/>
          </a:ln>
        </p:spPr>
      </p:pic>
      <p:pic>
        <p:nvPicPr>
          <p:cNvPr id="131" name="Picture 13" descr="Picture 13"/>
          <p:cNvPicPr>
            <a:picLocks noChangeAspect="1"/>
          </p:cNvPicPr>
          <p:nvPr/>
        </p:nvPicPr>
        <p:blipFill>
          <a:blip r:embed="rId5"/>
          <a:stretch>
            <a:fillRect/>
          </a:stretch>
        </p:blipFill>
        <p:spPr>
          <a:xfrm>
            <a:off x="2256825" y="3049589"/>
            <a:ext cx="2374814" cy="1662124"/>
          </a:xfrm>
          <a:prstGeom prst="rect">
            <a:avLst/>
          </a:prstGeom>
          <a:ln w="12700">
            <a:miter lim="400000"/>
          </a:ln>
        </p:spPr>
      </p:pic>
      <p:pic>
        <p:nvPicPr>
          <p:cNvPr id="132" name="Picture 15" descr="Picture 15"/>
          <p:cNvPicPr>
            <a:picLocks noChangeAspect="1"/>
          </p:cNvPicPr>
          <p:nvPr/>
        </p:nvPicPr>
        <p:blipFill>
          <a:blip r:embed="rId6"/>
          <a:stretch>
            <a:fillRect/>
          </a:stretch>
        </p:blipFill>
        <p:spPr>
          <a:xfrm>
            <a:off x="4666489" y="3049588"/>
            <a:ext cx="2351171" cy="1662125"/>
          </a:xfrm>
          <a:prstGeom prst="rect">
            <a:avLst/>
          </a:prstGeom>
          <a:ln w="12700">
            <a:miter lim="400000"/>
          </a:ln>
        </p:spPr>
      </p:pic>
      <p:pic>
        <p:nvPicPr>
          <p:cNvPr id="133" name="Picture 17" descr="Picture 17"/>
          <p:cNvPicPr>
            <a:picLocks noChangeAspect="1"/>
          </p:cNvPicPr>
          <p:nvPr/>
        </p:nvPicPr>
        <p:blipFill>
          <a:blip r:embed="rId7"/>
          <a:stretch>
            <a:fillRect/>
          </a:stretch>
        </p:blipFill>
        <p:spPr>
          <a:xfrm>
            <a:off x="6767945" y="3049586"/>
            <a:ext cx="2374814" cy="1662125"/>
          </a:xfrm>
          <a:prstGeom prst="rect">
            <a:avLst/>
          </a:prstGeom>
          <a:ln w="12700">
            <a:miter lim="400000"/>
          </a:ln>
        </p:spPr>
      </p:pic>
      <p:sp>
        <p:nvSpPr>
          <p:cNvPr id="134" name="TextBox 18"/>
          <p:cNvSpPr txBox="1"/>
          <p:nvPr/>
        </p:nvSpPr>
        <p:spPr>
          <a:xfrm>
            <a:off x="337550" y="2866508"/>
            <a:ext cx="3293786" cy="2059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900" b="1">
                <a:solidFill>
                  <a:srgbClr val="FFFFFF"/>
                </a:solidFill>
              </a:defRPr>
            </a:lvl1pPr>
          </a:lstStyle>
          <a:p>
            <a:r>
              <a:t>Simple Moving Average / 30-day look back period</a:t>
            </a:r>
          </a:p>
        </p:txBody>
      </p:sp>
      <p:sp>
        <p:nvSpPr>
          <p:cNvPr id="135" name="TextBox 19"/>
          <p:cNvSpPr txBox="1"/>
          <p:nvPr/>
        </p:nvSpPr>
        <p:spPr>
          <a:xfrm>
            <a:off x="5120310" y="2863269"/>
            <a:ext cx="3374855" cy="2059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900" b="1">
                <a:solidFill>
                  <a:srgbClr val="FFFFFF"/>
                </a:solidFill>
              </a:defRPr>
            </a:lvl1pPr>
          </a:lstStyle>
          <a:p>
            <a:r>
              <a:t>Exponentially-Weighted  Moving Average / 30-day look back period</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extBox 1"/>
          <p:cNvSpPr txBox="1"/>
          <p:nvPr/>
        </p:nvSpPr>
        <p:spPr>
          <a:xfrm>
            <a:off x="196032" y="288099"/>
            <a:ext cx="8726883" cy="3924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a:solidFill>
                  <a:srgbClr val="FFFFFF"/>
                </a:solidFill>
              </a:defRPr>
            </a:lvl1pPr>
          </a:lstStyle>
          <a:p>
            <a:r>
              <a:t>Crypto Price Technical Analysis – 30 &amp; 200-Day SMA &amp; EWMA </a:t>
            </a:r>
          </a:p>
        </p:txBody>
      </p:sp>
      <p:pic>
        <p:nvPicPr>
          <p:cNvPr id="138" name="Picture 11" descr="Picture 11"/>
          <p:cNvPicPr>
            <a:picLocks noChangeAspect="1"/>
          </p:cNvPicPr>
          <p:nvPr/>
        </p:nvPicPr>
        <p:blipFill>
          <a:blip r:embed="rId2"/>
          <a:stretch>
            <a:fillRect/>
          </a:stretch>
        </p:blipFill>
        <p:spPr>
          <a:xfrm>
            <a:off x="13476" y="967872"/>
            <a:ext cx="2295314" cy="1662125"/>
          </a:xfrm>
          <a:prstGeom prst="rect">
            <a:avLst/>
          </a:prstGeom>
          <a:ln w="12700">
            <a:miter lim="400000"/>
          </a:ln>
        </p:spPr>
      </p:pic>
      <p:pic>
        <p:nvPicPr>
          <p:cNvPr id="139" name="Picture 13" descr="Picture 13"/>
          <p:cNvPicPr>
            <a:picLocks noChangeAspect="1"/>
          </p:cNvPicPr>
          <p:nvPr/>
        </p:nvPicPr>
        <p:blipFill>
          <a:blip r:embed="rId3"/>
          <a:stretch>
            <a:fillRect/>
          </a:stretch>
        </p:blipFill>
        <p:spPr>
          <a:xfrm>
            <a:off x="2256825" y="967873"/>
            <a:ext cx="2374814" cy="1662125"/>
          </a:xfrm>
          <a:prstGeom prst="rect">
            <a:avLst/>
          </a:prstGeom>
          <a:ln w="12700">
            <a:miter lim="400000"/>
          </a:ln>
        </p:spPr>
      </p:pic>
      <p:pic>
        <p:nvPicPr>
          <p:cNvPr id="140" name="Picture 15" descr="Picture 15"/>
          <p:cNvPicPr>
            <a:picLocks noChangeAspect="1"/>
          </p:cNvPicPr>
          <p:nvPr/>
        </p:nvPicPr>
        <p:blipFill>
          <a:blip r:embed="rId4"/>
          <a:stretch>
            <a:fillRect/>
          </a:stretch>
        </p:blipFill>
        <p:spPr>
          <a:xfrm>
            <a:off x="4653519" y="967872"/>
            <a:ext cx="2351170" cy="1662125"/>
          </a:xfrm>
          <a:prstGeom prst="rect">
            <a:avLst/>
          </a:prstGeom>
          <a:ln w="12700">
            <a:miter lim="400000"/>
          </a:ln>
        </p:spPr>
      </p:pic>
      <p:pic>
        <p:nvPicPr>
          <p:cNvPr id="141" name="Picture 17" descr="Picture 17"/>
          <p:cNvPicPr>
            <a:picLocks noChangeAspect="1"/>
          </p:cNvPicPr>
          <p:nvPr/>
        </p:nvPicPr>
        <p:blipFill>
          <a:blip r:embed="rId5"/>
          <a:stretch>
            <a:fillRect/>
          </a:stretch>
        </p:blipFill>
        <p:spPr>
          <a:xfrm>
            <a:off x="6754975" y="967872"/>
            <a:ext cx="2374815" cy="1662124"/>
          </a:xfrm>
          <a:prstGeom prst="rect">
            <a:avLst/>
          </a:prstGeom>
          <a:ln w="12700">
            <a:miter lim="400000"/>
          </a:ln>
        </p:spPr>
      </p:pic>
      <p:sp>
        <p:nvSpPr>
          <p:cNvPr id="142" name="TextBox 18"/>
          <p:cNvSpPr txBox="1"/>
          <p:nvPr/>
        </p:nvSpPr>
        <p:spPr>
          <a:xfrm>
            <a:off x="337550" y="784794"/>
            <a:ext cx="3293786" cy="2059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900" b="1">
                <a:solidFill>
                  <a:srgbClr val="FFFFFF"/>
                </a:solidFill>
              </a:defRPr>
            </a:lvl1pPr>
          </a:lstStyle>
          <a:p>
            <a:r>
              <a:t>Simple Moving Average / 200-day look back period</a:t>
            </a:r>
          </a:p>
        </p:txBody>
      </p:sp>
      <p:sp>
        <p:nvSpPr>
          <p:cNvPr id="143" name="TextBox 19"/>
          <p:cNvSpPr txBox="1"/>
          <p:nvPr/>
        </p:nvSpPr>
        <p:spPr>
          <a:xfrm>
            <a:off x="5120312" y="781553"/>
            <a:ext cx="3452675" cy="2059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900" b="1">
                <a:solidFill>
                  <a:srgbClr val="FFFFFF"/>
                </a:solidFill>
              </a:defRPr>
            </a:lvl1pPr>
          </a:lstStyle>
          <a:p>
            <a:r>
              <a:t>Exponentially-Weighted  Moving Average / 200-day look back period</a:t>
            </a:r>
          </a:p>
        </p:txBody>
      </p:sp>
      <p:pic>
        <p:nvPicPr>
          <p:cNvPr id="144" name="Picture 3" descr="Picture 3"/>
          <p:cNvPicPr>
            <a:picLocks noChangeAspect="1"/>
          </p:cNvPicPr>
          <p:nvPr/>
        </p:nvPicPr>
        <p:blipFill>
          <a:blip r:embed="rId6"/>
          <a:stretch>
            <a:fillRect/>
          </a:stretch>
        </p:blipFill>
        <p:spPr>
          <a:xfrm>
            <a:off x="1805290" y="3146137"/>
            <a:ext cx="2723913" cy="1915163"/>
          </a:xfrm>
          <a:prstGeom prst="rect">
            <a:avLst/>
          </a:prstGeom>
          <a:ln w="12700">
            <a:miter lim="400000"/>
          </a:ln>
        </p:spPr>
      </p:pic>
      <p:pic>
        <p:nvPicPr>
          <p:cNvPr id="145" name="Picture 6" descr="Picture 6"/>
          <p:cNvPicPr>
            <a:picLocks noChangeAspect="1"/>
          </p:cNvPicPr>
          <p:nvPr/>
        </p:nvPicPr>
        <p:blipFill>
          <a:blip r:embed="rId7"/>
          <a:stretch>
            <a:fillRect/>
          </a:stretch>
        </p:blipFill>
        <p:spPr>
          <a:xfrm>
            <a:off x="4711544" y="3146137"/>
            <a:ext cx="2723914" cy="1901807"/>
          </a:xfrm>
          <a:prstGeom prst="rect">
            <a:avLst/>
          </a:prstGeom>
          <a:ln w="12700">
            <a:miter lim="400000"/>
          </a:ln>
        </p:spPr>
      </p:pic>
      <p:sp>
        <p:nvSpPr>
          <p:cNvPr id="146" name="TextBox 14"/>
          <p:cNvSpPr txBox="1"/>
          <p:nvPr/>
        </p:nvSpPr>
        <p:spPr>
          <a:xfrm>
            <a:off x="2821669" y="2772649"/>
            <a:ext cx="3293787" cy="345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defRPr sz="900" b="1">
                <a:solidFill>
                  <a:srgbClr val="FFFFFF"/>
                </a:solidFill>
              </a:defRPr>
            </a:pPr>
            <a:r>
              <a:t>Hodrick-Prescott Filter</a:t>
            </a:r>
          </a:p>
          <a:p>
            <a:pPr algn="ctr">
              <a:defRPr sz="900" b="1">
                <a:solidFill>
                  <a:srgbClr val="FFFFFF"/>
                </a:solidFill>
              </a:defRPr>
            </a:pPr>
            <a:r>
              <a:t>Trend                                                                                                   Noise     </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itle 1"/>
          <p:cNvSpPr txBox="1">
            <a:spLocks noGrp="1"/>
          </p:cNvSpPr>
          <p:nvPr>
            <p:ph type="title"/>
          </p:nvPr>
        </p:nvSpPr>
        <p:spPr>
          <a:xfrm>
            <a:off x="457200" y="205978"/>
            <a:ext cx="8229600" cy="613172"/>
          </a:xfrm>
          <a:prstGeom prst="rect">
            <a:avLst/>
          </a:prstGeom>
        </p:spPr>
        <p:txBody>
          <a:bodyPr/>
          <a:lstStyle/>
          <a:p>
            <a:r>
              <a:t>Bollinger Bands</a:t>
            </a:r>
          </a:p>
        </p:txBody>
      </p:sp>
      <p:sp>
        <p:nvSpPr>
          <p:cNvPr id="149" name="Content Placeholder 2"/>
          <p:cNvSpPr txBox="1">
            <a:spLocks noGrp="1"/>
          </p:cNvSpPr>
          <p:nvPr>
            <p:ph type="body" idx="1"/>
          </p:nvPr>
        </p:nvSpPr>
        <p:spPr>
          <a:xfrm>
            <a:off x="457200" y="994659"/>
            <a:ext cx="8229600" cy="3394472"/>
          </a:xfrm>
          <a:prstGeom prst="rect">
            <a:avLst/>
          </a:prstGeom>
        </p:spPr>
        <p:txBody>
          <a:bodyPr/>
          <a:lstStyle/>
          <a:p>
            <a:r>
              <a:t>Bollinger Bands are a TA indicator are plotted at a standard deviation level above and below a simple moving average of the price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itle 1"/>
          <p:cNvSpPr txBox="1">
            <a:spLocks noGrp="1"/>
          </p:cNvSpPr>
          <p:nvPr>
            <p:ph type="title"/>
          </p:nvPr>
        </p:nvSpPr>
        <p:spPr>
          <a:xfrm>
            <a:off x="457200" y="205978"/>
            <a:ext cx="8229600" cy="613172"/>
          </a:xfrm>
          <a:prstGeom prst="rect">
            <a:avLst/>
          </a:prstGeom>
        </p:spPr>
        <p:txBody>
          <a:bodyPr/>
          <a:lstStyle/>
          <a:p>
            <a:r>
              <a:t>XRP Bollinger Bands</a:t>
            </a:r>
          </a:p>
        </p:txBody>
      </p:sp>
      <p:pic>
        <p:nvPicPr>
          <p:cNvPr id="152" name="Content Placeholder 3" descr="Content Placeholder 3"/>
          <p:cNvPicPr>
            <a:picLocks noChangeAspect="1"/>
          </p:cNvPicPr>
          <p:nvPr/>
        </p:nvPicPr>
        <p:blipFill>
          <a:blip r:embed="rId2"/>
          <a:srcRect l="13697" t="27099" r="38951" b="23233"/>
          <a:stretch>
            <a:fillRect/>
          </a:stretch>
        </p:blipFill>
        <p:spPr>
          <a:xfrm>
            <a:off x="457199" y="819149"/>
            <a:ext cx="5386389" cy="3531078"/>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628</Words>
  <Application>Microsoft Macintosh PowerPoint</Application>
  <PresentationFormat>On-screen Show (16:9)</PresentationFormat>
  <Paragraphs>131</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-apple-system</vt:lpstr>
      <vt:lpstr>Arial</vt:lpstr>
      <vt:lpstr>Calibri</vt:lpstr>
      <vt:lpstr>Work Sans</vt:lpstr>
      <vt:lpstr>Work Sans SemiBold</vt:lpstr>
      <vt:lpstr>Office Theme</vt:lpstr>
      <vt:lpstr>Project Two: Machine Learning</vt:lpstr>
      <vt:lpstr>Project One: Crypto Price Prediction &amp; Technical Analysis</vt:lpstr>
      <vt:lpstr>Code Approach: Analysis</vt:lpstr>
      <vt:lpstr>PowerPoint Presentation</vt:lpstr>
      <vt:lpstr>PowerPoint Presentation</vt:lpstr>
      <vt:lpstr>PowerPoint Presentation</vt:lpstr>
      <vt:lpstr>PowerPoint Presentation</vt:lpstr>
      <vt:lpstr>Bollinger Bands</vt:lpstr>
      <vt:lpstr>XRP Bollinger Bands</vt:lpstr>
      <vt:lpstr>XRP Sentiment Analysis</vt:lpstr>
      <vt:lpstr>Fibonacci Retracement Levels</vt:lpstr>
      <vt:lpstr>Fibonacci Retracement Entry / Exit</vt:lpstr>
      <vt:lpstr>Moving Average Convergence Divergence(MACD)</vt:lpstr>
      <vt:lpstr>Code Approach: Analysis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Two: Machine Learning</dc:title>
  <cp:lastModifiedBy>Salomon, Fabrice Lorenzo</cp:lastModifiedBy>
  <cp:revision>1</cp:revision>
  <dcterms:modified xsi:type="dcterms:W3CDTF">2022-04-09T16:08:13Z</dcterms:modified>
</cp:coreProperties>
</file>